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Rasputin" charset="1" panose="00000000000000000000"/>
      <p:regular r:id="rId20"/>
    </p:embeddedFont>
    <p:embeddedFont>
      <p:font typeface="TT Commons Pro" charset="1" panose="020B0103030102020204"/>
      <p:regular r:id="rId21"/>
    </p:embeddedFont>
    <p:embeddedFont>
      <p:font typeface="Rasputin Light" charset="1" panose="00000000000000000000"/>
      <p:regular r:id="rId22"/>
    </p:embeddedFont>
    <p:embeddedFont>
      <p:font typeface="Montserrat Bold" charset="1" panose="00000800000000000000"/>
      <p:regular r:id="rId23"/>
    </p:embeddedFont>
    <p:embeddedFont>
      <p:font typeface="Montserrat Light Bold" charset="1" panose="00000800000000000000"/>
      <p:regular r:id="rId24"/>
    </p:embeddedFont>
    <p:embeddedFont>
      <p:font typeface="Rasputin Bold" charset="1" panose="00000000000000000000"/>
      <p:regular r:id="rId25"/>
    </p:embeddedFont>
    <p:embeddedFont>
      <p:font typeface="Decalotype Bold" charset="1" panose="000008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jpeg" Type="http://schemas.openxmlformats.org/officeDocument/2006/relationships/image"/><Relationship Id="rId11" Target="../media/image29.jpeg" Type="http://schemas.openxmlformats.org/officeDocument/2006/relationships/image"/><Relationship Id="rId12" Target="../media/image14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25.jpeg" Type="http://schemas.openxmlformats.org/officeDocument/2006/relationships/image"/><Relationship Id="rId8" Target="../media/image26.jpeg" Type="http://schemas.openxmlformats.org/officeDocument/2006/relationships/image"/><Relationship Id="rId9" Target="../media/image27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30.jpe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31.jpeg" Type="http://schemas.openxmlformats.org/officeDocument/2006/relationships/image"/><Relationship Id="rId4" Target="../media/image32.jpe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jpeg" Type="http://schemas.openxmlformats.org/officeDocument/2006/relationships/image"/><Relationship Id="rId11" Target="../media/image37.jpeg" Type="http://schemas.openxmlformats.org/officeDocument/2006/relationships/image"/><Relationship Id="rId12" Target="../media/image38.jpeg" Type="http://schemas.openxmlformats.org/officeDocument/2006/relationships/image"/><Relationship Id="rId13" Target="../media/image39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33.jpeg" Type="http://schemas.openxmlformats.org/officeDocument/2006/relationships/image"/><Relationship Id="rId8" Target="../media/image34.jpeg" Type="http://schemas.openxmlformats.org/officeDocument/2006/relationships/image"/><Relationship Id="rId9" Target="../media/image3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png" Type="http://schemas.openxmlformats.org/officeDocument/2006/relationships/image"/><Relationship Id="rId2" Target="../media/image40.png" Type="http://schemas.openxmlformats.org/officeDocument/2006/relationships/image"/><Relationship Id="rId3" Target="../media/image41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42.png" Type="http://schemas.openxmlformats.org/officeDocument/2006/relationships/image"/><Relationship Id="rId7" Target="../media/image7.png" Type="http://schemas.openxmlformats.org/officeDocument/2006/relationships/image"/><Relationship Id="rId8" Target="tel:06.51.57.43.55" TargetMode="External" Type="http://schemas.openxmlformats.org/officeDocument/2006/relationships/hyperlink"/><Relationship Id="rId9" Target="mailto:fabien@bezan.fr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jpeg" Type="http://schemas.openxmlformats.org/officeDocument/2006/relationships/image"/><Relationship Id="rId11" Target="../media/image14.jpeg" Type="http://schemas.openxmlformats.org/officeDocument/2006/relationships/image"/><Relationship Id="rId12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9.jpeg" Type="http://schemas.openxmlformats.org/officeDocument/2006/relationships/image"/><Relationship Id="rId7" Target="../media/image10.jpeg" Type="http://schemas.openxmlformats.org/officeDocument/2006/relationships/image"/><Relationship Id="rId8" Target="../media/image11.jpeg" Type="http://schemas.openxmlformats.org/officeDocument/2006/relationships/image"/><Relationship Id="rId9" Target="../media/image1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9.jpeg" Type="http://schemas.openxmlformats.org/officeDocument/2006/relationships/image"/><Relationship Id="rId7" Target="../media/image11.jpeg" Type="http://schemas.openxmlformats.org/officeDocument/2006/relationships/image"/><Relationship Id="rId8" Target="../media/image12.jpeg" Type="http://schemas.openxmlformats.org/officeDocument/2006/relationships/image"/><Relationship Id="rId9" Target="../media/image1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9.jpeg" Type="http://schemas.openxmlformats.org/officeDocument/2006/relationships/image"/><Relationship Id="rId7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Relationship Id="rId4" Target="../media/image22.jpe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24.jpeg" Type="http://schemas.openxmlformats.org/officeDocument/2006/relationships/image"/><Relationship Id="rId4" Target="../media/image22.jpe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0.jpeg" Type="http://schemas.openxmlformats.org/officeDocument/2006/relationships/image"/><Relationship Id="rId7" Target="../media/image12.jpeg" Type="http://schemas.openxmlformats.org/officeDocument/2006/relationships/image"/><Relationship Id="rId8" Target="../media/image13.jpeg" Type="http://schemas.openxmlformats.org/officeDocument/2006/relationships/image"/><Relationship Id="rId9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F67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42669" y="3160508"/>
            <a:ext cx="12002662" cy="3966059"/>
            <a:chOff x="0" y="0"/>
            <a:chExt cx="16003549" cy="528807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57150"/>
              <a:ext cx="16003549" cy="31618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59"/>
                </a:lnSpc>
              </a:pPr>
              <a:r>
                <a:rPr lang="en-US" sz="5599">
                  <a:solidFill>
                    <a:srgbClr val="FFFFFF"/>
                  </a:solidFill>
                  <a:latin typeface="Rasputin"/>
                  <a:ea typeface="Rasputin"/>
                  <a:cs typeface="Rasputin"/>
                  <a:sym typeface="Rasputin"/>
                </a:rPr>
                <a:t>Des ateliers de Team Building mélangeant des jeux, du bien-être et surtout du Fun!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3726826"/>
              <a:ext cx="16003549" cy="15612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FFFFFF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MOVE | CONNECT | PLAY</a:t>
              </a:r>
            </a:p>
            <a:p>
              <a:pPr algn="ctr">
                <a:lnSpc>
                  <a:spcPts val="392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FFFFFF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Les principes du Yoga appliqués à l’entreprise &amp; au management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2284790" y="-3746425"/>
            <a:ext cx="8857785" cy="8525618"/>
          </a:xfrm>
          <a:custGeom>
            <a:avLst/>
            <a:gdLst/>
            <a:ahLst/>
            <a:cxnLst/>
            <a:rect r="r" b="b" t="t" l="l"/>
            <a:pathLst>
              <a:path h="8525618" w="8857785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6653687">
            <a:off x="10166505" y="4129872"/>
            <a:ext cx="9957653" cy="8663158"/>
          </a:xfrm>
          <a:custGeom>
            <a:avLst/>
            <a:gdLst/>
            <a:ahLst/>
            <a:cxnLst/>
            <a:rect r="r" b="b" t="t" l="l"/>
            <a:pathLst>
              <a:path h="8663158" w="9957653">
                <a:moveTo>
                  <a:pt x="0" y="0"/>
                </a:moveTo>
                <a:lnTo>
                  <a:pt x="9957652" y="0"/>
                </a:lnTo>
                <a:lnTo>
                  <a:pt x="9957652" y="8663157"/>
                </a:lnTo>
                <a:lnTo>
                  <a:pt x="0" y="8663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726396">
            <a:off x="-2659134" y="-900023"/>
            <a:ext cx="5318268" cy="8429531"/>
          </a:xfrm>
          <a:custGeom>
            <a:avLst/>
            <a:gdLst/>
            <a:ahLst/>
            <a:cxnLst/>
            <a:rect r="r" b="b" t="t" l="l"/>
            <a:pathLst>
              <a:path h="8429531" w="5318268">
                <a:moveTo>
                  <a:pt x="0" y="0"/>
                </a:moveTo>
                <a:lnTo>
                  <a:pt x="5318268" y="0"/>
                </a:lnTo>
                <a:lnTo>
                  <a:pt x="5318268" y="8429531"/>
                </a:lnTo>
                <a:lnTo>
                  <a:pt x="0" y="8429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788089">
            <a:off x="16062525" y="2478011"/>
            <a:ext cx="6565563" cy="10406512"/>
          </a:xfrm>
          <a:custGeom>
            <a:avLst/>
            <a:gdLst/>
            <a:ahLst/>
            <a:cxnLst/>
            <a:rect r="r" b="b" t="t" l="l"/>
            <a:pathLst>
              <a:path h="10406512" w="6565563">
                <a:moveTo>
                  <a:pt x="0" y="0"/>
                </a:moveTo>
                <a:lnTo>
                  <a:pt x="6565563" y="0"/>
                </a:lnTo>
                <a:lnTo>
                  <a:pt x="6565563" y="10406512"/>
                </a:lnTo>
                <a:lnTo>
                  <a:pt x="0" y="104065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56639" y="6271354"/>
            <a:ext cx="3574926" cy="3574926"/>
          </a:xfrm>
          <a:custGeom>
            <a:avLst/>
            <a:gdLst/>
            <a:ahLst/>
            <a:cxnLst/>
            <a:rect r="r" b="b" t="t" l="l"/>
            <a:pathLst>
              <a:path h="3574926" w="3574926">
                <a:moveTo>
                  <a:pt x="0" y="0"/>
                </a:moveTo>
                <a:lnTo>
                  <a:pt x="3574926" y="0"/>
                </a:lnTo>
                <a:lnTo>
                  <a:pt x="3574926" y="3574926"/>
                </a:lnTo>
                <a:lnTo>
                  <a:pt x="0" y="35749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161467" y="6336201"/>
            <a:ext cx="3777855" cy="3510079"/>
            <a:chOff x="0" y="0"/>
            <a:chExt cx="5037140" cy="4680105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5037140" cy="4680105"/>
              <a:chOff x="0" y="0"/>
              <a:chExt cx="994991" cy="924465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994991" cy="924465"/>
              </a:xfrm>
              <a:custGeom>
                <a:avLst/>
                <a:gdLst/>
                <a:ahLst/>
                <a:cxnLst/>
                <a:rect r="r" b="b" t="t" l="l"/>
                <a:pathLst>
                  <a:path h="924465" w="994991">
                    <a:moveTo>
                      <a:pt x="0" y="0"/>
                    </a:moveTo>
                    <a:lnTo>
                      <a:pt x="994991" y="0"/>
                    </a:lnTo>
                    <a:lnTo>
                      <a:pt x="994991" y="924465"/>
                    </a:lnTo>
                    <a:lnTo>
                      <a:pt x="0" y="92446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38100"/>
                <a:ext cx="994991" cy="9625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30"/>
                  </a:lnSpc>
                </a:pPr>
              </a:p>
            </p:txBody>
          </p:sp>
        </p:grpSp>
        <p:sp>
          <p:nvSpPr>
            <p:cNvPr name="Freeform 14" id="14"/>
            <p:cNvSpPr/>
            <p:nvPr/>
          </p:nvSpPr>
          <p:spPr>
            <a:xfrm flipH="false" flipV="false" rot="0">
              <a:off x="135286" y="194442"/>
              <a:ext cx="4766568" cy="4265452"/>
            </a:xfrm>
            <a:custGeom>
              <a:avLst/>
              <a:gdLst/>
              <a:ahLst/>
              <a:cxnLst/>
              <a:rect r="r" b="b" t="t" l="l"/>
              <a:pathLst>
                <a:path h="4265452" w="4766568">
                  <a:moveTo>
                    <a:pt x="0" y="0"/>
                  </a:moveTo>
                  <a:lnTo>
                    <a:pt x="4766568" y="0"/>
                  </a:lnTo>
                  <a:lnTo>
                    <a:pt x="4766568" y="4265452"/>
                  </a:lnTo>
                  <a:lnTo>
                    <a:pt x="0" y="4265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142669" y="9166829"/>
            <a:ext cx="12002662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Animé par Fabien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F67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19127" y="0"/>
            <a:ext cx="11668873" cy="10287000"/>
            <a:chOff x="0" y="0"/>
            <a:chExt cx="307328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73284" cy="2709333"/>
            </a:xfrm>
            <a:custGeom>
              <a:avLst/>
              <a:gdLst/>
              <a:ahLst/>
              <a:cxnLst/>
              <a:rect r="r" b="b" t="t" l="l"/>
              <a:pathLst>
                <a:path h="2709333" w="3073284">
                  <a:moveTo>
                    <a:pt x="0" y="0"/>
                  </a:moveTo>
                  <a:lnTo>
                    <a:pt x="3073284" y="0"/>
                  </a:lnTo>
                  <a:lnTo>
                    <a:pt x="30732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07328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659544" y="-5957616"/>
            <a:ext cx="8857785" cy="8525618"/>
          </a:xfrm>
          <a:custGeom>
            <a:avLst/>
            <a:gdLst/>
            <a:ahLst/>
            <a:cxnLst/>
            <a:rect r="r" b="b" t="t" l="l"/>
            <a:pathLst>
              <a:path h="8525618" w="8857785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243551">
            <a:off x="-1160813" y="6580060"/>
            <a:ext cx="5915271" cy="9375789"/>
          </a:xfrm>
          <a:custGeom>
            <a:avLst/>
            <a:gdLst/>
            <a:ahLst/>
            <a:cxnLst/>
            <a:rect r="r" b="b" t="t" l="l"/>
            <a:pathLst>
              <a:path h="9375789" w="5915271">
                <a:moveTo>
                  <a:pt x="0" y="0"/>
                </a:moveTo>
                <a:lnTo>
                  <a:pt x="5915270" y="0"/>
                </a:lnTo>
                <a:lnTo>
                  <a:pt x="5915270" y="9375789"/>
                </a:lnTo>
                <a:lnTo>
                  <a:pt x="0" y="937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41376" y="2327945"/>
            <a:ext cx="5797569" cy="5631109"/>
            <a:chOff x="0" y="0"/>
            <a:chExt cx="7730092" cy="7508146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5396770"/>
              <a:ext cx="7730092" cy="21113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12"/>
                </a:lnSpc>
              </a:pPr>
              <a:r>
                <a:rPr lang="en-US" sz="2874">
                  <a:solidFill>
                    <a:srgbClr val="FFFFFF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Outil d’action sur le système sympathique &amp; surtout parasympathique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0"/>
              <a:ext cx="7730092" cy="3733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380"/>
                </a:lnSpc>
              </a:pPr>
              <a:r>
                <a:rPr lang="en-US" sz="6150">
                  <a:solidFill>
                    <a:srgbClr val="FFFFFF"/>
                  </a:solidFill>
                  <a:latin typeface="Rasputin Light"/>
                  <a:ea typeface="Rasputin Light"/>
                  <a:cs typeface="Rasputin Light"/>
                  <a:sym typeface="Rasputin Light"/>
                </a:rPr>
                <a:t>Ateliers de respiration (Breathwork)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796822" y="8608611"/>
            <a:ext cx="1678389" cy="1678389"/>
          </a:xfrm>
          <a:custGeom>
            <a:avLst/>
            <a:gdLst/>
            <a:ahLst/>
            <a:cxnLst/>
            <a:rect r="r" b="b" t="t" l="l"/>
            <a:pathLst>
              <a:path h="1678389" w="1678389">
                <a:moveTo>
                  <a:pt x="0" y="0"/>
                </a:moveTo>
                <a:lnTo>
                  <a:pt x="1678389" y="0"/>
                </a:lnTo>
                <a:lnTo>
                  <a:pt x="1678389" y="1678389"/>
                </a:lnTo>
                <a:lnTo>
                  <a:pt x="0" y="1678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6811913" y="803329"/>
            <a:ext cx="11283301" cy="9019720"/>
            <a:chOff x="0" y="0"/>
            <a:chExt cx="15044401" cy="1202629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146162" y="4458162"/>
              <a:ext cx="3332799" cy="3878166"/>
              <a:chOff x="0" y="0"/>
              <a:chExt cx="6985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7">
                  <a:alphaModFix amt="80000"/>
                </a:blip>
                <a:stretch>
                  <a:fillRect l="-19783" t="0" r="-19783" b="0"/>
                </a:stretch>
              </a:blipFill>
            </p:spPr>
          </p:sp>
        </p:grpSp>
        <p:grpSp>
          <p:nvGrpSpPr>
            <p:cNvPr name="Group 14" id="14"/>
            <p:cNvGrpSpPr/>
            <p:nvPr/>
          </p:nvGrpSpPr>
          <p:grpSpPr>
            <a:xfrm rot="0">
              <a:off x="7413194" y="1453113"/>
              <a:ext cx="3332799" cy="3878166"/>
              <a:chOff x="0" y="0"/>
              <a:chExt cx="698500" cy="8128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8">
                  <a:alphaModFix amt="80000"/>
                </a:blip>
                <a:stretch>
                  <a:fillRect l="-37327" t="0" r="-37327" b="0"/>
                </a:stretch>
              </a:blipFill>
            </p:spPr>
          </p:sp>
        </p:grpSp>
        <p:grpSp>
          <p:nvGrpSpPr>
            <p:cNvPr name="Group 16" id="16"/>
            <p:cNvGrpSpPr/>
            <p:nvPr/>
          </p:nvGrpSpPr>
          <p:grpSpPr>
            <a:xfrm rot="0">
              <a:off x="3919150" y="1453113"/>
              <a:ext cx="3332799" cy="3878166"/>
              <a:chOff x="0" y="0"/>
              <a:chExt cx="6985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9">
                  <a:alphaModFix amt="80000"/>
                </a:blip>
                <a:stretch>
                  <a:fillRect l="-37327" t="0" r="-37327" b="0"/>
                </a:stretch>
              </a:blipFill>
            </p:spPr>
          </p:sp>
        </p:grpSp>
        <p:grpSp>
          <p:nvGrpSpPr>
            <p:cNvPr name="Group 18" id="18"/>
            <p:cNvGrpSpPr/>
            <p:nvPr/>
          </p:nvGrpSpPr>
          <p:grpSpPr>
            <a:xfrm rot="0">
              <a:off x="3919150" y="7485598"/>
              <a:ext cx="3332799" cy="3878166"/>
              <a:chOff x="0" y="0"/>
              <a:chExt cx="6985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10">
                  <a:alphaModFix amt="80000"/>
                </a:blip>
                <a:stretch>
                  <a:fillRect l="-37327" t="0" r="-37327" b="0"/>
                </a:stretch>
              </a:blipFill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4139326" y="2747287"/>
              <a:ext cx="2892447" cy="1289817"/>
              <a:chOff x="0" y="0"/>
              <a:chExt cx="536225" cy="239116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536225" cy="239116"/>
              </a:xfrm>
              <a:custGeom>
                <a:avLst/>
                <a:gdLst/>
                <a:ahLst/>
                <a:cxnLst/>
                <a:rect r="r" b="b" t="t" l="l"/>
                <a:pathLst>
                  <a:path h="239116" w="536225">
                    <a:moveTo>
                      <a:pt x="119558" y="0"/>
                    </a:moveTo>
                    <a:lnTo>
                      <a:pt x="416666" y="0"/>
                    </a:lnTo>
                    <a:cubicBezTo>
                      <a:pt x="482697" y="0"/>
                      <a:pt x="536225" y="53528"/>
                      <a:pt x="536225" y="119558"/>
                    </a:cubicBezTo>
                    <a:lnTo>
                      <a:pt x="536225" y="119558"/>
                    </a:lnTo>
                    <a:cubicBezTo>
                      <a:pt x="536225" y="151267"/>
                      <a:pt x="523628" y="181677"/>
                      <a:pt x="501207" y="204099"/>
                    </a:cubicBezTo>
                    <a:cubicBezTo>
                      <a:pt x="478785" y="226520"/>
                      <a:pt x="448375" y="239116"/>
                      <a:pt x="416666" y="239116"/>
                    </a:cubicBezTo>
                    <a:lnTo>
                      <a:pt x="119558" y="239116"/>
                    </a:lnTo>
                    <a:cubicBezTo>
                      <a:pt x="87849" y="239116"/>
                      <a:pt x="57439" y="226520"/>
                      <a:pt x="35018" y="204099"/>
                    </a:cubicBezTo>
                    <a:cubicBezTo>
                      <a:pt x="12596" y="181677"/>
                      <a:pt x="0" y="151267"/>
                      <a:pt x="0" y="119558"/>
                    </a:cubicBezTo>
                    <a:lnTo>
                      <a:pt x="0" y="119558"/>
                    </a:lnTo>
                    <a:cubicBezTo>
                      <a:pt x="0" y="87849"/>
                      <a:pt x="12596" y="57439"/>
                      <a:pt x="35018" y="35018"/>
                    </a:cubicBezTo>
                    <a:cubicBezTo>
                      <a:pt x="57439" y="12596"/>
                      <a:pt x="87849" y="0"/>
                      <a:pt x="119558" y="0"/>
                    </a:cubicBezTo>
                    <a:close/>
                  </a:path>
                </a:pathLst>
              </a:custGeom>
              <a:solidFill>
                <a:srgbClr val="BE9A7C">
                  <a:alpha val="49804"/>
                </a:srgbClr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85725"/>
                <a:ext cx="536225" cy="32484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sp>
          <p:nvSpPr>
            <p:cNvPr name="TextBox 23" id="23"/>
            <p:cNvSpPr txBox="true"/>
            <p:nvPr/>
          </p:nvSpPr>
          <p:spPr>
            <a:xfrm rot="0">
              <a:off x="4424878" y="2929715"/>
              <a:ext cx="2321342" cy="8868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67"/>
                </a:lnSpc>
              </a:pPr>
              <a:r>
                <a:rPr lang="en-US" sz="1905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STRESS</a:t>
              </a:r>
            </a:p>
            <a:p>
              <a:pPr algn="ctr">
                <a:lnSpc>
                  <a:spcPts val="2667"/>
                </a:lnSpc>
              </a:pPr>
              <a:r>
                <a:rPr lang="en-US" sz="1905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ET ANXIÉTÉ</a:t>
              </a:r>
            </a:p>
          </p:txBody>
        </p:sp>
        <p:grpSp>
          <p:nvGrpSpPr>
            <p:cNvPr name="Group 24" id="24"/>
            <p:cNvGrpSpPr/>
            <p:nvPr/>
          </p:nvGrpSpPr>
          <p:grpSpPr>
            <a:xfrm rot="0">
              <a:off x="4135907" y="8779773"/>
              <a:ext cx="2892447" cy="1331553"/>
              <a:chOff x="0" y="0"/>
              <a:chExt cx="536225" cy="246854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536225" cy="246854"/>
              </a:xfrm>
              <a:custGeom>
                <a:avLst/>
                <a:gdLst/>
                <a:ahLst/>
                <a:cxnLst/>
                <a:rect r="r" b="b" t="t" l="l"/>
                <a:pathLst>
                  <a:path h="246854" w="536225">
                    <a:moveTo>
                      <a:pt x="123427" y="0"/>
                    </a:moveTo>
                    <a:lnTo>
                      <a:pt x="412798" y="0"/>
                    </a:lnTo>
                    <a:cubicBezTo>
                      <a:pt x="480964" y="0"/>
                      <a:pt x="536225" y="55260"/>
                      <a:pt x="536225" y="123427"/>
                    </a:cubicBezTo>
                    <a:lnTo>
                      <a:pt x="536225" y="123427"/>
                    </a:lnTo>
                    <a:cubicBezTo>
                      <a:pt x="536225" y="191594"/>
                      <a:pt x="480964" y="246854"/>
                      <a:pt x="412798" y="246854"/>
                    </a:cubicBezTo>
                    <a:lnTo>
                      <a:pt x="123427" y="246854"/>
                    </a:lnTo>
                    <a:cubicBezTo>
                      <a:pt x="55260" y="246854"/>
                      <a:pt x="0" y="191594"/>
                      <a:pt x="0" y="123427"/>
                    </a:cubicBezTo>
                    <a:lnTo>
                      <a:pt x="0" y="123427"/>
                    </a:lnTo>
                    <a:cubicBezTo>
                      <a:pt x="0" y="55260"/>
                      <a:pt x="55260" y="0"/>
                      <a:pt x="123427" y="0"/>
                    </a:cubicBezTo>
                    <a:close/>
                  </a:path>
                </a:pathLst>
              </a:custGeom>
              <a:solidFill>
                <a:srgbClr val="BE9A7C">
                  <a:alpha val="60000"/>
                </a:srgbClr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85725"/>
                <a:ext cx="536225" cy="33257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sp>
          <p:nvSpPr>
            <p:cNvPr name="TextBox 27" id="27"/>
            <p:cNvSpPr txBox="true"/>
            <p:nvPr/>
          </p:nvSpPr>
          <p:spPr>
            <a:xfrm rot="0">
              <a:off x="4462392" y="8999027"/>
              <a:ext cx="2239478" cy="8868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67"/>
                </a:lnSpc>
              </a:pPr>
              <a:r>
                <a:rPr lang="en-US" sz="1905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LE CORPS PHYSIQUE</a:t>
              </a:r>
            </a:p>
          </p:txBody>
        </p:sp>
        <p:grpSp>
          <p:nvGrpSpPr>
            <p:cNvPr name="Group 28" id="28"/>
            <p:cNvGrpSpPr/>
            <p:nvPr/>
          </p:nvGrpSpPr>
          <p:grpSpPr>
            <a:xfrm rot="0">
              <a:off x="2366339" y="5984340"/>
              <a:ext cx="2892447" cy="757068"/>
              <a:chOff x="0" y="0"/>
              <a:chExt cx="536225" cy="140351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536225" cy="140351"/>
              </a:xfrm>
              <a:custGeom>
                <a:avLst/>
                <a:gdLst/>
                <a:ahLst/>
                <a:cxnLst/>
                <a:rect r="r" b="b" t="t" l="l"/>
                <a:pathLst>
                  <a:path h="140351" w="536225">
                    <a:moveTo>
                      <a:pt x="70176" y="0"/>
                    </a:moveTo>
                    <a:lnTo>
                      <a:pt x="466049" y="0"/>
                    </a:lnTo>
                    <a:cubicBezTo>
                      <a:pt x="504806" y="0"/>
                      <a:pt x="536225" y="31419"/>
                      <a:pt x="536225" y="70176"/>
                    </a:cubicBezTo>
                    <a:lnTo>
                      <a:pt x="536225" y="70176"/>
                    </a:lnTo>
                    <a:cubicBezTo>
                      <a:pt x="536225" y="108932"/>
                      <a:pt x="504806" y="140351"/>
                      <a:pt x="466049" y="140351"/>
                    </a:cubicBezTo>
                    <a:lnTo>
                      <a:pt x="70176" y="140351"/>
                    </a:lnTo>
                    <a:cubicBezTo>
                      <a:pt x="31419" y="140351"/>
                      <a:pt x="0" y="108932"/>
                      <a:pt x="0" y="70176"/>
                    </a:cubicBezTo>
                    <a:lnTo>
                      <a:pt x="0" y="70176"/>
                    </a:lnTo>
                    <a:cubicBezTo>
                      <a:pt x="0" y="31419"/>
                      <a:pt x="31419" y="0"/>
                      <a:pt x="70176" y="0"/>
                    </a:cubicBezTo>
                    <a:close/>
                  </a:path>
                </a:pathLst>
              </a:custGeom>
              <a:solidFill>
                <a:srgbClr val="BE9A7C">
                  <a:alpha val="65882"/>
                </a:srgbClr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85725"/>
                <a:ext cx="536225" cy="22607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2497842" y="6128714"/>
              <a:ext cx="2565962" cy="4302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67"/>
                </a:lnSpc>
              </a:pPr>
              <a:r>
                <a:rPr lang="en-US" sz="1905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DÉTOX</a:t>
              </a:r>
            </a:p>
          </p:txBody>
        </p:sp>
        <p:grpSp>
          <p:nvGrpSpPr>
            <p:cNvPr name="Group 32" id="32"/>
            <p:cNvGrpSpPr/>
            <p:nvPr/>
          </p:nvGrpSpPr>
          <p:grpSpPr>
            <a:xfrm rot="0">
              <a:off x="7523282" y="2781658"/>
              <a:ext cx="3112623" cy="764433"/>
              <a:chOff x="0" y="0"/>
              <a:chExt cx="577043" cy="141717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577043" cy="141717"/>
              </a:xfrm>
              <a:custGeom>
                <a:avLst/>
                <a:gdLst/>
                <a:ahLst/>
                <a:cxnLst/>
                <a:rect r="r" b="b" t="t" l="l"/>
                <a:pathLst>
                  <a:path h="141717" w="577043">
                    <a:moveTo>
                      <a:pt x="70858" y="0"/>
                    </a:moveTo>
                    <a:lnTo>
                      <a:pt x="506184" y="0"/>
                    </a:lnTo>
                    <a:cubicBezTo>
                      <a:pt x="524977" y="0"/>
                      <a:pt x="543000" y="7465"/>
                      <a:pt x="556289" y="20754"/>
                    </a:cubicBezTo>
                    <a:cubicBezTo>
                      <a:pt x="569577" y="34042"/>
                      <a:pt x="577043" y="52065"/>
                      <a:pt x="577043" y="70858"/>
                    </a:cubicBezTo>
                    <a:lnTo>
                      <a:pt x="577043" y="70858"/>
                    </a:lnTo>
                    <a:cubicBezTo>
                      <a:pt x="577043" y="109992"/>
                      <a:pt x="545318" y="141717"/>
                      <a:pt x="506184" y="141717"/>
                    </a:cubicBezTo>
                    <a:lnTo>
                      <a:pt x="70858" y="141717"/>
                    </a:lnTo>
                    <a:cubicBezTo>
                      <a:pt x="31724" y="141717"/>
                      <a:pt x="0" y="109992"/>
                      <a:pt x="0" y="70858"/>
                    </a:cubicBezTo>
                    <a:lnTo>
                      <a:pt x="0" y="70858"/>
                    </a:lnTo>
                    <a:cubicBezTo>
                      <a:pt x="0" y="31724"/>
                      <a:pt x="31724" y="0"/>
                      <a:pt x="70858" y="0"/>
                    </a:cubicBezTo>
                    <a:close/>
                  </a:path>
                </a:pathLst>
              </a:custGeom>
              <a:solidFill>
                <a:srgbClr val="BE9A7C">
                  <a:alpha val="69804"/>
                </a:srgbClr>
              </a:solidFill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0" y="-95250"/>
                <a:ext cx="577043" cy="23696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00"/>
                  </a:lnSpc>
                </a:pPr>
              </a:p>
            </p:txBody>
          </p:sp>
        </p:grpSp>
        <p:sp>
          <p:nvSpPr>
            <p:cNvPr name="TextBox 35" id="35"/>
            <p:cNvSpPr txBox="true"/>
            <p:nvPr/>
          </p:nvSpPr>
          <p:spPr>
            <a:xfrm rot="0">
              <a:off x="7639693" y="2929715"/>
              <a:ext cx="2761286" cy="4302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67"/>
                </a:lnSpc>
              </a:pPr>
              <a:r>
                <a:rPr lang="en-US" sz="1905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PHYSIOLOGIE</a:t>
              </a:r>
            </a:p>
          </p:txBody>
        </p:sp>
        <p:grpSp>
          <p:nvGrpSpPr>
            <p:cNvPr name="Group 36" id="36"/>
            <p:cNvGrpSpPr/>
            <p:nvPr/>
          </p:nvGrpSpPr>
          <p:grpSpPr>
            <a:xfrm rot="0">
              <a:off x="7413194" y="7485598"/>
              <a:ext cx="3332799" cy="3878166"/>
              <a:chOff x="0" y="0"/>
              <a:chExt cx="6985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11">
                  <a:alphaModFix amt="80000"/>
                </a:blip>
                <a:stretch>
                  <a:fillRect l="-57744" t="0" r="-57744" b="0"/>
                </a:stretch>
              </a:blipFill>
            </p:spPr>
          </p:sp>
        </p:grpSp>
        <p:grpSp>
          <p:nvGrpSpPr>
            <p:cNvPr name="Group 38" id="38"/>
            <p:cNvGrpSpPr/>
            <p:nvPr/>
          </p:nvGrpSpPr>
          <p:grpSpPr>
            <a:xfrm rot="0">
              <a:off x="7521408" y="8814144"/>
              <a:ext cx="3112623" cy="1221075"/>
              <a:chOff x="0" y="0"/>
              <a:chExt cx="577043" cy="226372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577043" cy="226372"/>
              </a:xfrm>
              <a:custGeom>
                <a:avLst/>
                <a:gdLst/>
                <a:ahLst/>
                <a:cxnLst/>
                <a:rect r="r" b="b" t="t" l="l"/>
                <a:pathLst>
                  <a:path h="226372" w="577043">
                    <a:moveTo>
                      <a:pt x="113186" y="0"/>
                    </a:moveTo>
                    <a:lnTo>
                      <a:pt x="463856" y="0"/>
                    </a:lnTo>
                    <a:cubicBezTo>
                      <a:pt x="493875" y="0"/>
                      <a:pt x="522665" y="11925"/>
                      <a:pt x="543891" y="33151"/>
                    </a:cubicBezTo>
                    <a:cubicBezTo>
                      <a:pt x="565118" y="54378"/>
                      <a:pt x="577043" y="83167"/>
                      <a:pt x="577043" y="113186"/>
                    </a:cubicBezTo>
                    <a:lnTo>
                      <a:pt x="577043" y="113186"/>
                    </a:lnTo>
                    <a:cubicBezTo>
                      <a:pt x="577043" y="175697"/>
                      <a:pt x="526367" y="226372"/>
                      <a:pt x="463856" y="226372"/>
                    </a:cubicBezTo>
                    <a:lnTo>
                      <a:pt x="113186" y="226372"/>
                    </a:lnTo>
                    <a:cubicBezTo>
                      <a:pt x="50675" y="226372"/>
                      <a:pt x="0" y="175697"/>
                      <a:pt x="0" y="113186"/>
                    </a:cubicBezTo>
                    <a:lnTo>
                      <a:pt x="0" y="113186"/>
                    </a:lnTo>
                    <a:cubicBezTo>
                      <a:pt x="0" y="50675"/>
                      <a:pt x="50675" y="0"/>
                      <a:pt x="113186" y="0"/>
                    </a:cubicBezTo>
                    <a:close/>
                  </a:path>
                </a:pathLst>
              </a:custGeom>
              <a:solidFill>
                <a:srgbClr val="BE9A7C">
                  <a:alpha val="69804"/>
                </a:srgbClr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-95250"/>
                <a:ext cx="577043" cy="32162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00"/>
                  </a:lnSpc>
                </a:pPr>
              </a:p>
            </p:txBody>
          </p:sp>
        </p:grpSp>
        <p:sp>
          <p:nvSpPr>
            <p:cNvPr name="TextBox 41" id="41"/>
            <p:cNvSpPr txBox="true"/>
            <p:nvPr/>
          </p:nvSpPr>
          <p:spPr>
            <a:xfrm rot="0">
              <a:off x="7872745" y="9033398"/>
              <a:ext cx="2409950" cy="8868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67"/>
                </a:lnSpc>
              </a:pPr>
              <a:r>
                <a:rPr lang="en-US" sz="1905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SYSTÈME IMMUNITAIRE</a:t>
              </a:r>
            </a:p>
          </p:txBody>
        </p:sp>
        <p:grpSp>
          <p:nvGrpSpPr>
            <p:cNvPr name="Group 42" id="42"/>
            <p:cNvGrpSpPr/>
            <p:nvPr/>
          </p:nvGrpSpPr>
          <p:grpSpPr>
            <a:xfrm rot="0">
              <a:off x="9185280" y="4458162"/>
              <a:ext cx="3332799" cy="3878166"/>
              <a:chOff x="0" y="0"/>
              <a:chExt cx="698500" cy="8128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12">
                  <a:alphaModFix amt="80000"/>
                </a:blip>
                <a:stretch>
                  <a:fillRect l="0" t="-14493" r="0" b="-14493"/>
                </a:stretch>
              </a:blipFill>
            </p:spPr>
          </p:sp>
        </p:grpSp>
        <p:grpSp>
          <p:nvGrpSpPr>
            <p:cNvPr name="Group 44" id="44"/>
            <p:cNvGrpSpPr/>
            <p:nvPr/>
          </p:nvGrpSpPr>
          <p:grpSpPr>
            <a:xfrm rot="0">
              <a:off x="9402535" y="6053082"/>
              <a:ext cx="2927614" cy="688326"/>
              <a:chOff x="0" y="0"/>
              <a:chExt cx="542744" cy="127607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542744" cy="127607"/>
              </a:xfrm>
              <a:custGeom>
                <a:avLst/>
                <a:gdLst/>
                <a:ahLst/>
                <a:cxnLst/>
                <a:rect r="r" b="b" t="t" l="l"/>
                <a:pathLst>
                  <a:path h="127607" w="542744">
                    <a:moveTo>
                      <a:pt x="63804" y="0"/>
                    </a:moveTo>
                    <a:lnTo>
                      <a:pt x="478941" y="0"/>
                    </a:lnTo>
                    <a:cubicBezTo>
                      <a:pt x="495862" y="0"/>
                      <a:pt x="512091" y="6722"/>
                      <a:pt x="524056" y="18688"/>
                    </a:cubicBezTo>
                    <a:cubicBezTo>
                      <a:pt x="536022" y="30653"/>
                      <a:pt x="542744" y="46882"/>
                      <a:pt x="542744" y="63804"/>
                    </a:cubicBezTo>
                    <a:lnTo>
                      <a:pt x="542744" y="63804"/>
                    </a:lnTo>
                    <a:cubicBezTo>
                      <a:pt x="542744" y="99041"/>
                      <a:pt x="514178" y="127607"/>
                      <a:pt x="478941" y="127607"/>
                    </a:cubicBezTo>
                    <a:lnTo>
                      <a:pt x="63804" y="127607"/>
                    </a:lnTo>
                    <a:cubicBezTo>
                      <a:pt x="28566" y="127607"/>
                      <a:pt x="0" y="99041"/>
                      <a:pt x="0" y="63804"/>
                    </a:cubicBezTo>
                    <a:lnTo>
                      <a:pt x="0" y="63804"/>
                    </a:lnTo>
                    <a:cubicBezTo>
                      <a:pt x="0" y="28566"/>
                      <a:pt x="28566" y="0"/>
                      <a:pt x="63804" y="0"/>
                    </a:cubicBezTo>
                    <a:close/>
                  </a:path>
                </a:pathLst>
              </a:custGeom>
              <a:solidFill>
                <a:srgbClr val="BE9A7C">
                  <a:alpha val="49804"/>
                </a:srgbClr>
              </a:solidFill>
            </p:spPr>
          </p:sp>
          <p:sp>
            <p:nvSpPr>
              <p:cNvPr name="TextBox 46" id="46"/>
              <p:cNvSpPr txBox="true"/>
              <p:nvPr/>
            </p:nvSpPr>
            <p:spPr>
              <a:xfrm>
                <a:off x="0" y="-95250"/>
                <a:ext cx="542744" cy="2228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00"/>
                  </a:lnSpc>
                </a:pPr>
              </a:p>
            </p:txBody>
          </p:sp>
        </p:grpSp>
        <p:sp>
          <p:nvSpPr>
            <p:cNvPr name="TextBox 47" id="47"/>
            <p:cNvSpPr txBox="true"/>
            <p:nvPr/>
          </p:nvSpPr>
          <p:spPr>
            <a:xfrm rot="0">
              <a:off x="9732989" y="6163085"/>
              <a:ext cx="2266706" cy="4302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67"/>
                </a:lnSpc>
              </a:pPr>
              <a:r>
                <a:rPr lang="en-US" sz="1905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MENTAL</a:t>
              </a:r>
            </a:p>
          </p:txBody>
        </p:sp>
        <p:grpSp>
          <p:nvGrpSpPr>
            <p:cNvPr name="Group 48" id="48"/>
            <p:cNvGrpSpPr/>
            <p:nvPr/>
          </p:nvGrpSpPr>
          <p:grpSpPr>
            <a:xfrm rot="0">
              <a:off x="12034326" y="4892659"/>
              <a:ext cx="967506" cy="967506"/>
              <a:chOff x="0" y="0"/>
              <a:chExt cx="812800" cy="8128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5</a:t>
                </a:r>
              </a:p>
            </p:txBody>
          </p:sp>
        </p:grpSp>
        <p:grpSp>
          <p:nvGrpSpPr>
            <p:cNvPr name="Group 51" id="51"/>
            <p:cNvGrpSpPr/>
            <p:nvPr/>
          </p:nvGrpSpPr>
          <p:grpSpPr>
            <a:xfrm rot="0">
              <a:off x="3328809" y="1873219"/>
              <a:ext cx="967506" cy="967506"/>
              <a:chOff x="0" y="0"/>
              <a:chExt cx="812800" cy="8128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53" id="53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1</a:t>
                </a:r>
              </a:p>
            </p:txBody>
          </p:sp>
        </p:grpSp>
        <p:grpSp>
          <p:nvGrpSpPr>
            <p:cNvPr name="Group 54" id="54"/>
            <p:cNvGrpSpPr/>
            <p:nvPr/>
          </p:nvGrpSpPr>
          <p:grpSpPr>
            <a:xfrm rot="0">
              <a:off x="5065458" y="1127411"/>
              <a:ext cx="967506" cy="967506"/>
              <a:chOff x="0" y="0"/>
              <a:chExt cx="812800" cy="8128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2</a:t>
                </a:r>
              </a:p>
            </p:txBody>
          </p:sp>
        </p:grpSp>
        <p:grpSp>
          <p:nvGrpSpPr>
            <p:cNvPr name="Group 57" id="57"/>
            <p:cNvGrpSpPr/>
            <p:nvPr/>
          </p:nvGrpSpPr>
          <p:grpSpPr>
            <a:xfrm rot="0">
              <a:off x="8595840" y="1127411"/>
              <a:ext cx="967506" cy="967506"/>
              <a:chOff x="0" y="0"/>
              <a:chExt cx="812800" cy="812800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59" id="59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3</a:t>
                </a:r>
              </a:p>
            </p:txBody>
          </p:sp>
        </p:grpSp>
        <p:grpSp>
          <p:nvGrpSpPr>
            <p:cNvPr name="Group 60" id="60"/>
            <p:cNvGrpSpPr/>
            <p:nvPr/>
          </p:nvGrpSpPr>
          <p:grpSpPr>
            <a:xfrm rot="0">
              <a:off x="10199323" y="1807285"/>
              <a:ext cx="967506" cy="967506"/>
              <a:chOff x="0" y="0"/>
              <a:chExt cx="812800" cy="8128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4</a:t>
                </a:r>
              </a:p>
            </p:txBody>
          </p:sp>
        </p:grpSp>
        <p:grpSp>
          <p:nvGrpSpPr>
            <p:cNvPr name="Group 63" id="63"/>
            <p:cNvGrpSpPr/>
            <p:nvPr/>
          </p:nvGrpSpPr>
          <p:grpSpPr>
            <a:xfrm rot="0">
              <a:off x="12013324" y="6929816"/>
              <a:ext cx="967506" cy="967506"/>
              <a:chOff x="0" y="0"/>
              <a:chExt cx="812800" cy="812800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65" id="65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6</a:t>
                </a:r>
              </a:p>
            </p:txBody>
          </p:sp>
        </p:grpSp>
        <p:grpSp>
          <p:nvGrpSpPr>
            <p:cNvPr name="Group 66" id="66"/>
            <p:cNvGrpSpPr/>
            <p:nvPr/>
          </p:nvGrpSpPr>
          <p:grpSpPr>
            <a:xfrm rot="0">
              <a:off x="10249770" y="10121146"/>
              <a:ext cx="967506" cy="967506"/>
              <a:chOff x="0" y="0"/>
              <a:chExt cx="812800" cy="8128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68" id="68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7</a:t>
                </a:r>
              </a:p>
            </p:txBody>
          </p:sp>
        </p:grpSp>
        <p:grpSp>
          <p:nvGrpSpPr>
            <p:cNvPr name="Group 69" id="69"/>
            <p:cNvGrpSpPr/>
            <p:nvPr/>
          </p:nvGrpSpPr>
          <p:grpSpPr>
            <a:xfrm rot="0">
              <a:off x="5101796" y="10755780"/>
              <a:ext cx="967506" cy="967506"/>
              <a:chOff x="0" y="0"/>
              <a:chExt cx="812800" cy="81280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71" id="71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8</a:t>
                </a:r>
              </a:p>
            </p:txBody>
          </p:sp>
        </p:grpSp>
        <p:grpSp>
          <p:nvGrpSpPr>
            <p:cNvPr name="Group 72" id="72"/>
            <p:cNvGrpSpPr/>
            <p:nvPr/>
          </p:nvGrpSpPr>
          <p:grpSpPr>
            <a:xfrm rot="0">
              <a:off x="1862387" y="5142454"/>
              <a:ext cx="967506" cy="967506"/>
              <a:chOff x="0" y="0"/>
              <a:chExt cx="812800" cy="812800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74" id="74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10</a:t>
                </a:r>
              </a:p>
            </p:txBody>
          </p:sp>
        </p:grpSp>
        <p:grpSp>
          <p:nvGrpSpPr>
            <p:cNvPr name="Group 75" id="75"/>
            <p:cNvGrpSpPr/>
            <p:nvPr/>
          </p:nvGrpSpPr>
          <p:grpSpPr>
            <a:xfrm rot="0">
              <a:off x="5884047" y="5524016"/>
              <a:ext cx="2892447" cy="1746459"/>
              <a:chOff x="0" y="0"/>
              <a:chExt cx="536225" cy="323772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536225" cy="323772"/>
              </a:xfrm>
              <a:custGeom>
                <a:avLst/>
                <a:gdLst/>
                <a:ahLst/>
                <a:cxnLst/>
                <a:rect r="r" b="b" t="t" l="l"/>
                <a:pathLst>
                  <a:path h="323772" w="536225">
                    <a:moveTo>
                      <a:pt x="161886" y="0"/>
                    </a:moveTo>
                    <a:lnTo>
                      <a:pt x="374338" y="0"/>
                    </a:lnTo>
                    <a:cubicBezTo>
                      <a:pt x="463746" y="0"/>
                      <a:pt x="536225" y="72479"/>
                      <a:pt x="536225" y="161886"/>
                    </a:cubicBezTo>
                    <a:lnTo>
                      <a:pt x="536225" y="161886"/>
                    </a:lnTo>
                    <a:cubicBezTo>
                      <a:pt x="536225" y="251293"/>
                      <a:pt x="463746" y="323772"/>
                      <a:pt x="374338" y="323772"/>
                    </a:cubicBezTo>
                    <a:lnTo>
                      <a:pt x="161886" y="323772"/>
                    </a:lnTo>
                    <a:cubicBezTo>
                      <a:pt x="72479" y="323772"/>
                      <a:pt x="0" y="251293"/>
                      <a:pt x="0" y="161886"/>
                    </a:cubicBezTo>
                    <a:lnTo>
                      <a:pt x="0" y="161886"/>
                    </a:lnTo>
                    <a:cubicBezTo>
                      <a:pt x="0" y="72479"/>
                      <a:pt x="72479" y="0"/>
                      <a:pt x="161886" y="0"/>
                    </a:cubicBezTo>
                    <a:close/>
                  </a:path>
                </a:pathLst>
              </a:custGeom>
              <a:solidFill>
                <a:srgbClr val="BE9A7C">
                  <a:alpha val="49804"/>
                </a:srgbClr>
              </a:solidFill>
            </p:spPr>
          </p:sp>
          <p:sp>
            <p:nvSpPr>
              <p:cNvPr name="TextBox 77" id="77"/>
              <p:cNvSpPr txBox="true"/>
              <p:nvPr/>
            </p:nvSpPr>
            <p:spPr>
              <a:xfrm>
                <a:off x="0" y="-85725"/>
                <a:ext cx="536225" cy="40949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sp>
          <p:nvSpPr>
            <p:cNvPr name="TextBox 78" id="78"/>
            <p:cNvSpPr txBox="true"/>
            <p:nvPr/>
          </p:nvSpPr>
          <p:spPr>
            <a:xfrm rot="0">
              <a:off x="6169599" y="5706443"/>
              <a:ext cx="2321342" cy="13435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67"/>
                </a:lnSpc>
              </a:pPr>
              <a:r>
                <a:rPr lang="en-US" sz="1905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BIENFAITS &amp; OBJECTIFS POSSIBLES</a:t>
              </a:r>
            </a:p>
          </p:txBody>
        </p:sp>
        <p:grpSp>
          <p:nvGrpSpPr>
            <p:cNvPr name="Group 79" id="79"/>
            <p:cNvGrpSpPr/>
            <p:nvPr/>
          </p:nvGrpSpPr>
          <p:grpSpPr>
            <a:xfrm rot="0">
              <a:off x="10683076" y="8155104"/>
              <a:ext cx="4204349" cy="984406"/>
              <a:chOff x="0" y="0"/>
              <a:chExt cx="1225405" cy="286916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0" y="0"/>
                <a:ext cx="1225405" cy="286916"/>
              </a:xfrm>
              <a:custGeom>
                <a:avLst/>
                <a:gdLst/>
                <a:ahLst/>
                <a:cxnLst/>
                <a:rect r="r" b="b" t="t" l="l"/>
                <a:pathLst>
                  <a:path h="286916" w="1225405">
                    <a:moveTo>
                      <a:pt x="1022205" y="0"/>
                    </a:moveTo>
                    <a:cubicBezTo>
                      <a:pt x="1134429" y="0"/>
                      <a:pt x="1225405" y="64228"/>
                      <a:pt x="1225405" y="143458"/>
                    </a:cubicBezTo>
                    <a:cubicBezTo>
                      <a:pt x="1225405" y="222688"/>
                      <a:pt x="1134429" y="286916"/>
                      <a:pt x="1022205" y="286916"/>
                    </a:cubicBezTo>
                    <a:lnTo>
                      <a:pt x="203200" y="286916"/>
                    </a:lnTo>
                    <a:cubicBezTo>
                      <a:pt x="90976" y="286916"/>
                      <a:pt x="0" y="222688"/>
                      <a:pt x="0" y="143458"/>
                    </a:cubicBezTo>
                    <a:cubicBezTo>
                      <a:pt x="0" y="64228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81" id="81"/>
              <p:cNvSpPr txBox="true"/>
              <p:nvPr/>
            </p:nvSpPr>
            <p:spPr>
              <a:xfrm>
                <a:off x="0" y="19050"/>
                <a:ext cx="1225405" cy="26786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312"/>
                  </a:lnSpc>
                </a:pPr>
                <a:r>
                  <a:rPr lang="en-US" sz="1299" spc="207">
                    <a:solidFill>
                      <a:srgbClr val="000000"/>
                    </a:solidFill>
                    <a:latin typeface="Montserrat Light Bold"/>
                    <a:ea typeface="Montserrat Light Bold"/>
                    <a:cs typeface="Montserrat Light Bold"/>
                    <a:sym typeface="Montserrat Light Bold"/>
                  </a:rPr>
                  <a:t>🎯Amélioration de la Concentration</a:t>
                </a:r>
              </a:p>
            </p:txBody>
          </p:sp>
        </p:grpSp>
        <p:grpSp>
          <p:nvGrpSpPr>
            <p:cNvPr name="Group 82" id="82"/>
            <p:cNvGrpSpPr/>
            <p:nvPr/>
          </p:nvGrpSpPr>
          <p:grpSpPr>
            <a:xfrm rot="0">
              <a:off x="10745993" y="10678836"/>
              <a:ext cx="4298408" cy="1347458"/>
              <a:chOff x="0" y="0"/>
              <a:chExt cx="1039923" cy="325993"/>
            </a:xfrm>
          </p:grpSpPr>
          <p:sp>
            <p:nvSpPr>
              <p:cNvPr name="Freeform 83" id="83"/>
              <p:cNvSpPr/>
              <p:nvPr/>
            </p:nvSpPr>
            <p:spPr>
              <a:xfrm flipH="false" flipV="false" rot="0">
                <a:off x="0" y="0"/>
                <a:ext cx="1039923" cy="325993"/>
              </a:xfrm>
              <a:custGeom>
                <a:avLst/>
                <a:gdLst/>
                <a:ahLst/>
                <a:cxnLst/>
                <a:rect r="r" b="b" t="t" l="l"/>
                <a:pathLst>
                  <a:path h="325993" w="1039923">
                    <a:moveTo>
                      <a:pt x="836723" y="0"/>
                    </a:moveTo>
                    <a:cubicBezTo>
                      <a:pt x="948948" y="0"/>
                      <a:pt x="1039923" y="72976"/>
                      <a:pt x="1039923" y="162997"/>
                    </a:cubicBezTo>
                    <a:cubicBezTo>
                      <a:pt x="1039923" y="253017"/>
                      <a:pt x="948948" y="325993"/>
                      <a:pt x="836723" y="325993"/>
                    </a:cubicBezTo>
                    <a:lnTo>
                      <a:pt x="203200" y="325993"/>
                    </a:lnTo>
                    <a:cubicBezTo>
                      <a:pt x="90976" y="325993"/>
                      <a:pt x="0" y="253017"/>
                      <a:pt x="0" y="162997"/>
                    </a:cubicBezTo>
                    <a:cubicBezTo>
                      <a:pt x="0" y="72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84" id="84"/>
              <p:cNvSpPr txBox="true"/>
              <p:nvPr/>
            </p:nvSpPr>
            <p:spPr>
              <a:xfrm>
                <a:off x="0" y="19050"/>
                <a:ext cx="1039923" cy="30694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312"/>
                  </a:lnSpc>
                </a:pPr>
                <a:r>
                  <a:rPr lang="en-US" sz="1299" spc="207">
                    <a:solidFill>
                      <a:srgbClr val="000000"/>
                    </a:solidFill>
                    <a:latin typeface="Montserrat Light Bold"/>
                    <a:ea typeface="Montserrat Light Bold"/>
                    <a:cs typeface="Montserrat Light Bold"/>
                    <a:sym typeface="Montserrat Light Bold"/>
                  </a:rPr>
                  <a:t>🛡️Renforcement du Système Immunitaire</a:t>
                </a:r>
              </a:p>
            </p:txBody>
          </p:sp>
        </p:grpSp>
        <p:grpSp>
          <p:nvGrpSpPr>
            <p:cNvPr name="Group 85" id="85"/>
            <p:cNvGrpSpPr/>
            <p:nvPr/>
          </p:nvGrpSpPr>
          <p:grpSpPr>
            <a:xfrm rot="0">
              <a:off x="0" y="8907131"/>
              <a:ext cx="3863911" cy="1381365"/>
              <a:chOff x="0" y="0"/>
              <a:chExt cx="999866" cy="357456"/>
            </a:xfrm>
          </p:grpSpPr>
          <p:sp>
            <p:nvSpPr>
              <p:cNvPr name="Freeform 86" id="86"/>
              <p:cNvSpPr/>
              <p:nvPr/>
            </p:nvSpPr>
            <p:spPr>
              <a:xfrm flipH="false" flipV="false" rot="0">
                <a:off x="0" y="0"/>
                <a:ext cx="999866" cy="357456"/>
              </a:xfrm>
              <a:custGeom>
                <a:avLst/>
                <a:gdLst/>
                <a:ahLst/>
                <a:cxnLst/>
                <a:rect r="r" b="b" t="t" l="l"/>
                <a:pathLst>
                  <a:path h="357456" w="999866">
                    <a:moveTo>
                      <a:pt x="796666" y="0"/>
                    </a:moveTo>
                    <a:cubicBezTo>
                      <a:pt x="908890" y="0"/>
                      <a:pt x="999866" y="80019"/>
                      <a:pt x="999866" y="178728"/>
                    </a:cubicBezTo>
                    <a:cubicBezTo>
                      <a:pt x="999866" y="277437"/>
                      <a:pt x="908890" y="357456"/>
                      <a:pt x="796666" y="357456"/>
                    </a:cubicBezTo>
                    <a:lnTo>
                      <a:pt x="203200" y="357456"/>
                    </a:lnTo>
                    <a:cubicBezTo>
                      <a:pt x="90976" y="357456"/>
                      <a:pt x="0" y="277437"/>
                      <a:pt x="0" y="178728"/>
                    </a:cubicBezTo>
                    <a:cubicBezTo>
                      <a:pt x="0" y="8001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87" id="87"/>
              <p:cNvSpPr txBox="true"/>
              <p:nvPr/>
            </p:nvSpPr>
            <p:spPr>
              <a:xfrm>
                <a:off x="0" y="19050"/>
                <a:ext cx="999866" cy="33840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413"/>
                  </a:lnSpc>
                </a:pPr>
                <a:r>
                  <a:rPr lang="en-US" sz="1399" spc="223">
                    <a:solidFill>
                      <a:srgbClr val="000000"/>
                    </a:solidFill>
                    <a:latin typeface="Montserrat Light Bold"/>
                    <a:ea typeface="Montserrat Light Bold"/>
                    <a:cs typeface="Montserrat Light Bold"/>
                    <a:sym typeface="Montserrat Light Bold"/>
                  </a:rPr>
                  <a:t>⚡</a:t>
                </a:r>
              </a:p>
              <a:p>
                <a:pPr algn="ctr">
                  <a:lnSpc>
                    <a:spcPts val="1413"/>
                  </a:lnSpc>
                </a:pPr>
                <a:r>
                  <a:rPr lang="en-US" sz="1399" spc="223">
                    <a:solidFill>
                      <a:srgbClr val="000000"/>
                    </a:solidFill>
                    <a:latin typeface="Montserrat Light Bold"/>
                    <a:ea typeface="Montserrat Light Bold"/>
                    <a:cs typeface="Montserrat Light Bold"/>
                    <a:sym typeface="Montserrat Light Bold"/>
                  </a:rPr>
                  <a:t>Augmentation de l'Énergie</a:t>
                </a:r>
              </a:p>
            </p:txBody>
          </p:sp>
        </p:grpSp>
        <p:grpSp>
          <p:nvGrpSpPr>
            <p:cNvPr name="Group 88" id="88"/>
            <p:cNvGrpSpPr/>
            <p:nvPr/>
          </p:nvGrpSpPr>
          <p:grpSpPr>
            <a:xfrm rot="0">
              <a:off x="3435397" y="9826538"/>
              <a:ext cx="967506" cy="967506"/>
              <a:chOff x="0" y="0"/>
              <a:chExt cx="812800" cy="812800"/>
            </a:xfrm>
          </p:grpSpPr>
          <p:sp>
            <p:nvSpPr>
              <p:cNvPr name="Freeform 89" id="8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90" id="90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9</a:t>
                </a:r>
              </a:p>
            </p:txBody>
          </p:sp>
        </p:grpSp>
        <p:sp>
          <p:nvSpPr>
            <p:cNvPr name="TextBox 91" id="91"/>
            <p:cNvSpPr txBox="true"/>
            <p:nvPr/>
          </p:nvSpPr>
          <p:spPr>
            <a:xfrm rot="0">
              <a:off x="281412" y="1261807"/>
              <a:ext cx="3399317" cy="9356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0"/>
                </a:lnSpc>
              </a:pPr>
              <a:r>
                <a:rPr lang="en-US" sz="2050" spc="328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🌬️</a:t>
              </a:r>
              <a:r>
                <a:rPr lang="en-US" sz="2050" spc="328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Réduction du Stress</a:t>
              </a:r>
            </a:p>
          </p:txBody>
        </p:sp>
        <p:sp>
          <p:nvSpPr>
            <p:cNvPr name="TextBox 92" id="92"/>
            <p:cNvSpPr txBox="true"/>
            <p:nvPr/>
          </p:nvSpPr>
          <p:spPr>
            <a:xfrm rot="0">
              <a:off x="214207" y="3545458"/>
              <a:ext cx="2579377" cy="14144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0"/>
                </a:lnSpc>
              </a:pPr>
              <a:r>
                <a:rPr lang="en-US" sz="2050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🌀 DÉTOXIFICATION DU CORPS</a:t>
              </a:r>
            </a:p>
          </p:txBody>
        </p:sp>
        <p:sp>
          <p:nvSpPr>
            <p:cNvPr name="TextBox 93" id="93"/>
            <p:cNvSpPr txBox="true"/>
            <p:nvPr/>
          </p:nvSpPr>
          <p:spPr>
            <a:xfrm rot="0">
              <a:off x="11407897" y="1103560"/>
              <a:ext cx="3109208" cy="7037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0"/>
                </a:lnSpc>
              </a:pPr>
              <a:r>
                <a:rPr lang="en-US" sz="2050" spc="328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💓</a:t>
              </a:r>
              <a:r>
                <a:rPr lang="en-US" sz="2050" spc="328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Contrôle de l'Hypertension</a:t>
              </a:r>
            </a:p>
          </p:txBody>
        </p:sp>
        <p:sp>
          <p:nvSpPr>
            <p:cNvPr name="TextBox 94" id="94"/>
            <p:cNvSpPr txBox="true"/>
            <p:nvPr/>
          </p:nvSpPr>
          <p:spPr>
            <a:xfrm rot="0">
              <a:off x="11821778" y="3699210"/>
              <a:ext cx="3006832" cy="9356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0"/>
                </a:lnSpc>
              </a:pPr>
              <a:r>
                <a:rPr lang="en-US" sz="2050" spc="328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🛡️</a:t>
              </a:r>
              <a:r>
                <a:rPr lang="en-US" sz="2050" spc="328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 Gestion de la Douleur</a:t>
              </a:r>
            </a:p>
          </p:txBody>
        </p:sp>
        <p:sp>
          <p:nvSpPr>
            <p:cNvPr name="TextBox 95" id="95"/>
            <p:cNvSpPr txBox="true"/>
            <p:nvPr/>
          </p:nvSpPr>
          <p:spPr>
            <a:xfrm rot="0">
              <a:off x="3058137" y="7614"/>
              <a:ext cx="3609452" cy="9356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0"/>
                </a:lnSpc>
              </a:pPr>
              <a:r>
                <a:rPr lang="en-US" sz="2050" spc="328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😌</a:t>
              </a:r>
              <a:r>
                <a:rPr lang="en-US" sz="2050" spc="328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Réduction de l'Anxiété</a:t>
              </a:r>
            </a:p>
          </p:txBody>
        </p:sp>
        <p:sp>
          <p:nvSpPr>
            <p:cNvPr name="TextBox 96" id="96"/>
            <p:cNvSpPr txBox="true"/>
            <p:nvPr/>
          </p:nvSpPr>
          <p:spPr>
            <a:xfrm rot="0">
              <a:off x="8021495" y="-47625"/>
              <a:ext cx="2725918" cy="9356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0"/>
                </a:lnSpc>
              </a:pPr>
              <a:r>
                <a:rPr lang="en-US" sz="2050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🌙 AMÉLIORATION</a:t>
              </a:r>
            </a:p>
            <a:p>
              <a:pPr algn="ctr">
                <a:lnSpc>
                  <a:spcPts val="2870"/>
                </a:lnSpc>
              </a:pPr>
              <a:r>
                <a:rPr lang="en-US" sz="2050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DU SOMMEIL</a:t>
              </a:r>
            </a:p>
          </p:txBody>
        </p:sp>
        <p:sp>
          <p:nvSpPr>
            <p:cNvPr name="TextBox 97" id="97"/>
            <p:cNvSpPr txBox="true"/>
            <p:nvPr/>
          </p:nvSpPr>
          <p:spPr>
            <a:xfrm rot="0">
              <a:off x="1378205" y="11297236"/>
              <a:ext cx="3484658" cy="7290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0"/>
                </a:lnSpc>
                <a:spcBef>
                  <a:spcPct val="0"/>
                </a:spcBef>
              </a:pPr>
              <a:r>
                <a:rPr lang="en-US" sz="2029" spc="324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🏋️‍♂️Performance</a:t>
              </a:r>
            </a:p>
            <a:p>
              <a:pPr algn="ctr">
                <a:lnSpc>
                  <a:spcPts val="2050"/>
                </a:lnSpc>
                <a:spcBef>
                  <a:spcPct val="0"/>
                </a:spcBef>
              </a:pPr>
              <a:r>
                <a:rPr lang="en-US" sz="2029" spc="324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Sportive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F67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775407" y="-3636889"/>
            <a:ext cx="8857785" cy="8525618"/>
          </a:xfrm>
          <a:custGeom>
            <a:avLst/>
            <a:gdLst/>
            <a:ahLst/>
            <a:cxnLst/>
            <a:rect r="r" b="b" t="t" l="l"/>
            <a:pathLst>
              <a:path h="8525618" w="8857785">
                <a:moveTo>
                  <a:pt x="0" y="0"/>
                </a:moveTo>
                <a:lnTo>
                  <a:pt x="8857785" y="0"/>
                </a:lnTo>
                <a:lnTo>
                  <a:pt x="8857785" y="8525619"/>
                </a:lnTo>
                <a:lnTo>
                  <a:pt x="0" y="8525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243551">
            <a:off x="6526536" y="4794885"/>
            <a:ext cx="5915271" cy="9375789"/>
          </a:xfrm>
          <a:custGeom>
            <a:avLst/>
            <a:gdLst/>
            <a:ahLst/>
            <a:cxnLst/>
            <a:rect r="r" b="b" t="t" l="l"/>
            <a:pathLst>
              <a:path h="9375789" w="5915271">
                <a:moveTo>
                  <a:pt x="0" y="0"/>
                </a:moveTo>
                <a:lnTo>
                  <a:pt x="5915270" y="0"/>
                </a:lnTo>
                <a:lnTo>
                  <a:pt x="5915270" y="9375789"/>
                </a:lnTo>
                <a:lnTo>
                  <a:pt x="0" y="937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851126" y="8955881"/>
            <a:ext cx="4366433" cy="519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2874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MOVE | CONNECT | PLAY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66187" y="2417718"/>
            <a:ext cx="8115300" cy="413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00"/>
              </a:lnSpc>
            </a:pPr>
            <a:r>
              <a:rPr lang="en-US" sz="6750">
                <a:solidFill>
                  <a:srgbClr val="FFFFFF"/>
                </a:solidFill>
                <a:latin typeface="Rasputin Light"/>
                <a:ea typeface="Rasputin Light"/>
                <a:cs typeface="Rasputin Light"/>
                <a:sym typeface="Rasputin Light"/>
              </a:rPr>
              <a:t>L’AcroYoga au service de la Joie et de la collaboration!</a:t>
            </a:r>
          </a:p>
        </p:txBody>
      </p:sp>
      <p:grpSp>
        <p:nvGrpSpPr>
          <p:cNvPr name="Group 6" id="6"/>
          <p:cNvGrpSpPr/>
          <p:nvPr/>
        </p:nvGrpSpPr>
        <p:grpSpPr>
          <a:xfrm rot="362418">
            <a:off x="9322613" y="420576"/>
            <a:ext cx="8491976" cy="9445848"/>
            <a:chOff x="687070" y="247650"/>
            <a:chExt cx="11148060" cy="124002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148060" cy="12400280"/>
            </a:xfrm>
            <a:custGeom>
              <a:avLst/>
              <a:gdLst/>
              <a:ahLst/>
              <a:cxnLst/>
              <a:rect r="r" b="b" t="t" l="l"/>
              <a:pathLst>
                <a:path h="12400280" w="1114806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0"/>
                    <a:pt x="2499360" y="12005310"/>
                    <a:pt x="4248150" y="12081510"/>
                  </a:cubicBezTo>
                  <a:cubicBezTo>
                    <a:pt x="7001510" y="12400280"/>
                    <a:pt x="9088120" y="10502900"/>
                    <a:pt x="10118090" y="8309610"/>
                  </a:cubicBezTo>
                  <a:cubicBezTo>
                    <a:pt x="11148061" y="6116320"/>
                    <a:pt x="10782300" y="3361690"/>
                    <a:pt x="9215120" y="1497330"/>
                  </a:cubicBezTo>
                  <a:close/>
                </a:path>
              </a:pathLst>
            </a:custGeom>
            <a:blipFill>
              <a:blip r:embed="rId6"/>
              <a:stretch>
                <a:fillRect l="-43704" t="0" r="-43704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243557" y="6551568"/>
            <a:ext cx="1678389" cy="1678389"/>
          </a:xfrm>
          <a:custGeom>
            <a:avLst/>
            <a:gdLst/>
            <a:ahLst/>
            <a:cxnLst/>
            <a:rect r="r" b="b" t="t" l="l"/>
            <a:pathLst>
              <a:path h="1678389" w="1678389">
                <a:moveTo>
                  <a:pt x="0" y="0"/>
                </a:moveTo>
                <a:lnTo>
                  <a:pt x="1678389" y="0"/>
                </a:lnTo>
                <a:lnTo>
                  <a:pt x="1678389" y="1678390"/>
                </a:lnTo>
                <a:lnTo>
                  <a:pt x="0" y="167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F67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5426279" y="1497565"/>
            <a:ext cx="3589539" cy="4823792"/>
            <a:chOff x="0" y="0"/>
            <a:chExt cx="3663950" cy="49237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5F5C39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426279" y="1497565"/>
            <a:ext cx="3589539" cy="4823792"/>
            <a:chOff x="0" y="0"/>
            <a:chExt cx="3663950" cy="49237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51401" t="0" r="-51401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9483929" y="1497565"/>
            <a:ext cx="3589539" cy="4823792"/>
            <a:chOff x="0" y="0"/>
            <a:chExt cx="3663950" cy="49237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-51401" t="0" r="-51401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3608701" y="1497565"/>
            <a:ext cx="3589539" cy="4823792"/>
            <a:chOff x="0" y="0"/>
            <a:chExt cx="3663950" cy="492379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4"/>
              <a:stretch>
                <a:fillRect l="-22486" t="0" r="-22486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-3849591" y="5642381"/>
            <a:ext cx="8857785" cy="8525618"/>
          </a:xfrm>
          <a:custGeom>
            <a:avLst/>
            <a:gdLst/>
            <a:ahLst/>
            <a:cxnLst/>
            <a:rect r="r" b="b" t="t" l="l"/>
            <a:pathLst>
              <a:path h="8525618" w="8857785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8743839">
            <a:off x="-2596254" y="4920069"/>
            <a:ext cx="5915271" cy="9375789"/>
          </a:xfrm>
          <a:custGeom>
            <a:avLst/>
            <a:gdLst/>
            <a:ahLst/>
            <a:cxnLst/>
            <a:rect r="r" b="b" t="t" l="l"/>
            <a:pathLst>
              <a:path h="9375789" w="5915271">
                <a:moveTo>
                  <a:pt x="0" y="0"/>
                </a:moveTo>
                <a:lnTo>
                  <a:pt x="5915271" y="0"/>
                </a:lnTo>
                <a:lnTo>
                  <a:pt x="5915271" y="9375789"/>
                </a:lnTo>
                <a:lnTo>
                  <a:pt x="0" y="93757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17547" y="1365280"/>
            <a:ext cx="3662889" cy="2935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00"/>
              </a:lnSpc>
            </a:pPr>
            <a:r>
              <a:rPr lang="en-US" sz="4750">
                <a:solidFill>
                  <a:srgbClr val="FFFFFF"/>
                </a:solidFill>
                <a:latin typeface="Rasputin Light"/>
                <a:ea typeface="Rasputin Light"/>
                <a:cs typeface="Rasputin Light"/>
                <a:sym typeface="Rasputin Light"/>
              </a:rPr>
              <a:t>L’AcroYoga au service du travail collectif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5495681" y="6809245"/>
            <a:ext cx="3455295" cy="2342137"/>
            <a:chOff x="0" y="0"/>
            <a:chExt cx="4607060" cy="3122849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1420513"/>
              <a:ext cx="4607060" cy="1702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50"/>
                </a:lnSpc>
              </a:pPr>
              <a:r>
                <a:rPr lang="en-US" sz="2300">
                  <a:solidFill>
                    <a:srgbClr val="FFFFFF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Les constructions permettent un travail d’équipe fun!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-38100"/>
              <a:ext cx="4607060" cy="9169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2100">
                  <a:solidFill>
                    <a:srgbClr val="FFFFFF"/>
                  </a:solidFill>
                  <a:latin typeface="Rasputin Light"/>
                  <a:ea typeface="Rasputin Light"/>
                  <a:cs typeface="Rasputin Light"/>
                  <a:sym typeface="Rasputin Light"/>
                </a:rPr>
                <a:t>Travailler la confiance à l’autre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551051" y="6809245"/>
            <a:ext cx="3455295" cy="1561087"/>
            <a:chOff x="0" y="0"/>
            <a:chExt cx="4607060" cy="2081449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963313"/>
              <a:ext cx="4607060" cy="11182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50"/>
                </a:lnSpc>
              </a:pPr>
              <a:r>
                <a:rPr lang="en-US" sz="2300">
                  <a:solidFill>
                    <a:srgbClr val="FFFFFF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A travers le jeu et l’échange on crée du lien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-38100"/>
              <a:ext cx="4607060" cy="4597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2100">
                  <a:solidFill>
                    <a:srgbClr val="FFFFFF"/>
                  </a:solidFill>
                  <a:latin typeface="Rasputin Light"/>
                  <a:ea typeface="Rasputin Light"/>
                  <a:cs typeface="Rasputin Light"/>
                  <a:sym typeface="Rasputin Light"/>
                </a:rPr>
                <a:t>Travailler le contact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3608701" y="6809245"/>
            <a:ext cx="3455295" cy="1561087"/>
            <a:chOff x="0" y="0"/>
            <a:chExt cx="4607060" cy="2081449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0" y="963313"/>
              <a:ext cx="4607060" cy="11182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50"/>
                </a:lnSpc>
              </a:pPr>
              <a:r>
                <a:rPr lang="en-US" sz="2300">
                  <a:solidFill>
                    <a:srgbClr val="FFFFFF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Atelier de massage thaïlandais collectif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-38100"/>
              <a:ext cx="4607060" cy="4597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2100">
                  <a:solidFill>
                    <a:srgbClr val="FFFFFF"/>
                  </a:solidFill>
                  <a:latin typeface="Rasputin Light"/>
                  <a:ea typeface="Rasputin Light"/>
                  <a:cs typeface="Rasputin Light"/>
                  <a:sym typeface="Rasputin Light"/>
                </a:rPr>
                <a:t>Jouer!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5891021" y="9374807"/>
            <a:ext cx="10775354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MOVE         |         CONNECT         |         PLAY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F67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19127" y="0"/>
            <a:ext cx="11668873" cy="10287000"/>
            <a:chOff x="0" y="0"/>
            <a:chExt cx="307328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73284" cy="2709333"/>
            </a:xfrm>
            <a:custGeom>
              <a:avLst/>
              <a:gdLst/>
              <a:ahLst/>
              <a:cxnLst/>
              <a:rect r="r" b="b" t="t" l="l"/>
              <a:pathLst>
                <a:path h="2709333" w="3073284">
                  <a:moveTo>
                    <a:pt x="0" y="0"/>
                  </a:moveTo>
                  <a:lnTo>
                    <a:pt x="3073284" y="0"/>
                  </a:lnTo>
                  <a:lnTo>
                    <a:pt x="30732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07328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659544" y="-5957616"/>
            <a:ext cx="8857785" cy="8525618"/>
          </a:xfrm>
          <a:custGeom>
            <a:avLst/>
            <a:gdLst/>
            <a:ahLst/>
            <a:cxnLst/>
            <a:rect r="r" b="b" t="t" l="l"/>
            <a:pathLst>
              <a:path h="8525618" w="8857785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243551">
            <a:off x="-1160813" y="6580060"/>
            <a:ext cx="5915271" cy="9375789"/>
          </a:xfrm>
          <a:custGeom>
            <a:avLst/>
            <a:gdLst/>
            <a:ahLst/>
            <a:cxnLst/>
            <a:rect r="r" b="b" t="t" l="l"/>
            <a:pathLst>
              <a:path h="9375789" w="5915271">
                <a:moveTo>
                  <a:pt x="0" y="0"/>
                </a:moveTo>
                <a:lnTo>
                  <a:pt x="5915270" y="0"/>
                </a:lnTo>
                <a:lnTo>
                  <a:pt x="5915270" y="9375789"/>
                </a:lnTo>
                <a:lnTo>
                  <a:pt x="0" y="937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52950" y="2599408"/>
            <a:ext cx="5797569" cy="5088184"/>
            <a:chOff x="0" y="0"/>
            <a:chExt cx="7730092" cy="6784246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5396770"/>
              <a:ext cx="7730092" cy="13874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12"/>
                </a:lnSpc>
              </a:pPr>
              <a:r>
                <a:rPr lang="en-US" sz="2874">
                  <a:solidFill>
                    <a:srgbClr val="FFFFFF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Grâce à des praticiens experts et professionnel (titre RNCP)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0"/>
              <a:ext cx="7730092" cy="3733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380"/>
                </a:lnSpc>
              </a:pPr>
              <a:r>
                <a:rPr lang="en-US" sz="6150">
                  <a:solidFill>
                    <a:srgbClr val="FFFFFF"/>
                  </a:solidFill>
                  <a:latin typeface="Rasputin Light"/>
                  <a:ea typeface="Rasputin Light"/>
                  <a:cs typeface="Rasputin Light"/>
                  <a:sym typeface="Rasputin Light"/>
                </a:rPr>
                <a:t>Massages bien-être en entreprise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796822" y="8608611"/>
            <a:ext cx="1678389" cy="1678389"/>
          </a:xfrm>
          <a:custGeom>
            <a:avLst/>
            <a:gdLst/>
            <a:ahLst/>
            <a:cxnLst/>
            <a:rect r="r" b="b" t="t" l="l"/>
            <a:pathLst>
              <a:path h="1678389" w="1678389">
                <a:moveTo>
                  <a:pt x="0" y="0"/>
                </a:moveTo>
                <a:lnTo>
                  <a:pt x="1678389" y="0"/>
                </a:lnTo>
                <a:lnTo>
                  <a:pt x="1678389" y="1678389"/>
                </a:lnTo>
                <a:lnTo>
                  <a:pt x="0" y="1678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509140" y="9346771"/>
            <a:ext cx="990446" cy="210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5"/>
              </a:lnSpc>
            </a:pPr>
            <a:r>
              <a:rPr lang="en-US" sz="1246">
                <a:solidFill>
                  <a:srgbClr val="000000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(CHINE)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804445" y="9667720"/>
            <a:ext cx="3565799" cy="478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  <a:spcBef>
                <a:spcPct val="0"/>
              </a:spcBef>
            </a:pPr>
            <a:r>
              <a:rPr lang="en-US" sz="1371">
                <a:solidFill>
                  <a:srgbClr val="000000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MASSAGE ASSIS</a:t>
            </a:r>
            <a:r>
              <a:rPr lang="en-US" sz="1371">
                <a:solidFill>
                  <a:srgbClr val="000000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🪑 | PAR DEFAUT SUR TABLE: 🛏️</a:t>
            </a:r>
          </a:p>
          <a:p>
            <a:pPr algn="ctr">
              <a:lnSpc>
                <a:spcPts val="1919"/>
              </a:lnSpc>
              <a:spcBef>
                <a:spcPct val="0"/>
              </a:spcBef>
            </a:pPr>
            <a:r>
              <a:rPr lang="en-US" sz="1371">
                <a:solidFill>
                  <a:srgbClr val="000000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TRÈS HUILÉ 💧| NON HUILÉ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7354234" y="70507"/>
            <a:ext cx="10198659" cy="10145986"/>
            <a:chOff x="0" y="0"/>
            <a:chExt cx="13598212" cy="13527981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2557419" y="3840191"/>
              <a:ext cx="3101388" cy="3608888"/>
              <a:chOff x="0" y="0"/>
              <a:chExt cx="698500" cy="8128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7">
                  <a:alphaModFix amt="80000"/>
                </a:blip>
                <a:stretch>
                  <a:fillRect l="-54832" t="0" r="-54832" b="0"/>
                </a:stretch>
              </a:blipFill>
            </p:spPr>
          </p:sp>
        </p:grpSp>
        <p:grpSp>
          <p:nvGrpSpPr>
            <p:cNvPr name="Group 16" id="16"/>
            <p:cNvGrpSpPr/>
            <p:nvPr/>
          </p:nvGrpSpPr>
          <p:grpSpPr>
            <a:xfrm rot="0">
              <a:off x="7458737" y="1043796"/>
              <a:ext cx="3101388" cy="3608888"/>
              <a:chOff x="0" y="0"/>
              <a:chExt cx="6985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8">
                  <a:alphaModFix amt="80000"/>
                </a:blip>
                <a:stretch>
                  <a:fillRect l="-27575" t="0" r="-27575" b="0"/>
                </a:stretch>
              </a:blipFill>
            </p:spPr>
          </p:sp>
        </p:grpSp>
        <p:grpSp>
          <p:nvGrpSpPr>
            <p:cNvPr name="Group 18" id="18"/>
            <p:cNvGrpSpPr/>
            <p:nvPr/>
          </p:nvGrpSpPr>
          <p:grpSpPr>
            <a:xfrm rot="0">
              <a:off x="5852900" y="9486928"/>
              <a:ext cx="3101388" cy="3608888"/>
              <a:chOff x="0" y="0"/>
              <a:chExt cx="6985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9">
                  <a:alphaModFix amt="80000"/>
                </a:blip>
                <a:stretch>
                  <a:fillRect l="-37327" t="0" r="-37327" b="0"/>
                </a:stretch>
              </a:blipFill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4207300" y="1043796"/>
              <a:ext cx="3101388" cy="3608888"/>
              <a:chOff x="0" y="0"/>
              <a:chExt cx="698500" cy="8128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10">
                  <a:alphaModFix amt="80000"/>
                </a:blip>
                <a:stretch>
                  <a:fillRect l="-37327" t="0" r="-37327" b="0"/>
                </a:stretch>
              </a:blipFill>
            </p:spPr>
          </p:sp>
        </p:grpSp>
        <p:grpSp>
          <p:nvGrpSpPr>
            <p:cNvPr name="Group 22" id="22"/>
            <p:cNvGrpSpPr/>
            <p:nvPr/>
          </p:nvGrpSpPr>
          <p:grpSpPr>
            <a:xfrm rot="0">
              <a:off x="4207300" y="6657419"/>
              <a:ext cx="3101388" cy="3608888"/>
              <a:chOff x="0" y="0"/>
              <a:chExt cx="6985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11">
                  <a:alphaModFix amt="80000"/>
                </a:blip>
                <a:stretch>
                  <a:fillRect l="-37163" t="0" r="-37163" b="0"/>
                </a:stretch>
              </a:blipFill>
            </p:spPr>
          </p:sp>
        </p:grpSp>
        <p:grpSp>
          <p:nvGrpSpPr>
            <p:cNvPr name="Group 24" id="24"/>
            <p:cNvGrpSpPr/>
            <p:nvPr/>
          </p:nvGrpSpPr>
          <p:grpSpPr>
            <a:xfrm rot="0">
              <a:off x="4412188" y="2248110"/>
              <a:ext cx="2691611" cy="1200259"/>
              <a:chOff x="0" y="0"/>
              <a:chExt cx="536225" cy="239116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536225" cy="239116"/>
              </a:xfrm>
              <a:custGeom>
                <a:avLst/>
                <a:gdLst/>
                <a:ahLst/>
                <a:cxnLst/>
                <a:rect r="r" b="b" t="t" l="l"/>
                <a:pathLst>
                  <a:path h="239116" w="536225">
                    <a:moveTo>
                      <a:pt x="119558" y="0"/>
                    </a:moveTo>
                    <a:lnTo>
                      <a:pt x="416666" y="0"/>
                    </a:lnTo>
                    <a:cubicBezTo>
                      <a:pt x="482697" y="0"/>
                      <a:pt x="536225" y="53528"/>
                      <a:pt x="536225" y="119558"/>
                    </a:cubicBezTo>
                    <a:lnTo>
                      <a:pt x="536225" y="119558"/>
                    </a:lnTo>
                    <a:cubicBezTo>
                      <a:pt x="536225" y="151267"/>
                      <a:pt x="523628" y="181677"/>
                      <a:pt x="501207" y="204099"/>
                    </a:cubicBezTo>
                    <a:cubicBezTo>
                      <a:pt x="478785" y="226520"/>
                      <a:pt x="448375" y="239116"/>
                      <a:pt x="416666" y="239116"/>
                    </a:cubicBezTo>
                    <a:lnTo>
                      <a:pt x="119558" y="239116"/>
                    </a:lnTo>
                    <a:cubicBezTo>
                      <a:pt x="87849" y="239116"/>
                      <a:pt x="57439" y="226520"/>
                      <a:pt x="35018" y="204099"/>
                    </a:cubicBezTo>
                    <a:cubicBezTo>
                      <a:pt x="12596" y="181677"/>
                      <a:pt x="0" y="151267"/>
                      <a:pt x="0" y="119558"/>
                    </a:cubicBezTo>
                    <a:lnTo>
                      <a:pt x="0" y="119558"/>
                    </a:lnTo>
                    <a:cubicBezTo>
                      <a:pt x="0" y="87849"/>
                      <a:pt x="12596" y="57439"/>
                      <a:pt x="35018" y="35018"/>
                    </a:cubicBezTo>
                    <a:cubicBezTo>
                      <a:pt x="57439" y="12596"/>
                      <a:pt x="87849" y="0"/>
                      <a:pt x="119558" y="0"/>
                    </a:cubicBezTo>
                    <a:close/>
                  </a:path>
                </a:pathLst>
              </a:custGeom>
              <a:solidFill>
                <a:srgbClr val="BE9A7C">
                  <a:alpha val="49804"/>
                </a:srgbClr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85725"/>
                <a:ext cx="536225" cy="324841"/>
              </a:xfrm>
              <a:prstGeom prst="rect">
                <a:avLst/>
              </a:prstGeom>
            </p:spPr>
            <p:txBody>
              <a:bodyPr anchor="ctr" rtlCol="false" tIns="63333" lIns="63333" bIns="63333" rIns="63333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sp>
          <p:nvSpPr>
            <p:cNvPr name="TextBox 27" id="27"/>
            <p:cNvSpPr txBox="true"/>
            <p:nvPr/>
          </p:nvSpPr>
          <p:spPr>
            <a:xfrm rot="0">
              <a:off x="4677913" y="2415226"/>
              <a:ext cx="2160161" cy="8279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82"/>
                </a:lnSpc>
              </a:pPr>
              <a:r>
                <a:rPr lang="en-US" sz="1772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MASSAGE DYNAMISANT</a:t>
              </a:r>
            </a:p>
          </p:txBody>
        </p:sp>
        <p:grpSp>
          <p:nvGrpSpPr>
            <p:cNvPr name="Group 28" id="28"/>
            <p:cNvGrpSpPr/>
            <p:nvPr/>
          </p:nvGrpSpPr>
          <p:grpSpPr>
            <a:xfrm rot="0">
              <a:off x="6057789" y="10691243"/>
              <a:ext cx="2691611" cy="1200259"/>
              <a:chOff x="0" y="0"/>
              <a:chExt cx="536225" cy="239116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536225" cy="239116"/>
              </a:xfrm>
              <a:custGeom>
                <a:avLst/>
                <a:gdLst/>
                <a:ahLst/>
                <a:cxnLst/>
                <a:rect r="r" b="b" t="t" l="l"/>
                <a:pathLst>
                  <a:path h="239116" w="536225">
                    <a:moveTo>
                      <a:pt x="119558" y="0"/>
                    </a:moveTo>
                    <a:lnTo>
                      <a:pt x="416666" y="0"/>
                    </a:lnTo>
                    <a:cubicBezTo>
                      <a:pt x="482697" y="0"/>
                      <a:pt x="536225" y="53528"/>
                      <a:pt x="536225" y="119558"/>
                    </a:cubicBezTo>
                    <a:lnTo>
                      <a:pt x="536225" y="119558"/>
                    </a:lnTo>
                    <a:cubicBezTo>
                      <a:pt x="536225" y="151267"/>
                      <a:pt x="523628" y="181677"/>
                      <a:pt x="501207" y="204099"/>
                    </a:cubicBezTo>
                    <a:cubicBezTo>
                      <a:pt x="478785" y="226520"/>
                      <a:pt x="448375" y="239116"/>
                      <a:pt x="416666" y="239116"/>
                    </a:cubicBezTo>
                    <a:lnTo>
                      <a:pt x="119558" y="239116"/>
                    </a:lnTo>
                    <a:cubicBezTo>
                      <a:pt x="87849" y="239116"/>
                      <a:pt x="57439" y="226520"/>
                      <a:pt x="35018" y="204099"/>
                    </a:cubicBezTo>
                    <a:cubicBezTo>
                      <a:pt x="12596" y="181677"/>
                      <a:pt x="0" y="151267"/>
                      <a:pt x="0" y="119558"/>
                    </a:cubicBezTo>
                    <a:lnTo>
                      <a:pt x="0" y="119558"/>
                    </a:lnTo>
                    <a:cubicBezTo>
                      <a:pt x="0" y="87849"/>
                      <a:pt x="12596" y="57439"/>
                      <a:pt x="35018" y="35018"/>
                    </a:cubicBezTo>
                    <a:cubicBezTo>
                      <a:pt x="57439" y="12596"/>
                      <a:pt x="87849" y="0"/>
                      <a:pt x="119558" y="0"/>
                    </a:cubicBezTo>
                    <a:close/>
                  </a:path>
                </a:pathLst>
              </a:custGeom>
              <a:solidFill>
                <a:srgbClr val="BE9A7C">
                  <a:alpha val="69804"/>
                </a:srgbClr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85725"/>
                <a:ext cx="536225" cy="324841"/>
              </a:xfrm>
              <a:prstGeom prst="rect">
                <a:avLst/>
              </a:prstGeom>
            </p:spPr>
            <p:txBody>
              <a:bodyPr anchor="ctr" rtlCol="false" tIns="63333" lIns="63333" bIns="63333" rIns="63333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6361604" y="10892627"/>
              <a:ext cx="2083981" cy="8279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82"/>
                </a:lnSpc>
              </a:pPr>
              <a:r>
                <a:rPr lang="en-US" sz="1772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MASSAGE DÉTOX</a:t>
              </a:r>
            </a:p>
          </p:txBody>
        </p:sp>
        <p:grpSp>
          <p:nvGrpSpPr>
            <p:cNvPr name="Group 32" id="32"/>
            <p:cNvGrpSpPr/>
            <p:nvPr/>
          </p:nvGrpSpPr>
          <p:grpSpPr>
            <a:xfrm rot="0">
              <a:off x="4409007" y="7861734"/>
              <a:ext cx="2691611" cy="811877"/>
              <a:chOff x="0" y="0"/>
              <a:chExt cx="536225" cy="161743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536225" cy="161743"/>
              </a:xfrm>
              <a:custGeom>
                <a:avLst/>
                <a:gdLst/>
                <a:ahLst/>
                <a:cxnLst/>
                <a:rect r="r" b="b" t="t" l="l"/>
                <a:pathLst>
                  <a:path h="161743" w="536225">
                    <a:moveTo>
                      <a:pt x="80871" y="0"/>
                    </a:moveTo>
                    <a:lnTo>
                      <a:pt x="455353" y="0"/>
                    </a:lnTo>
                    <a:cubicBezTo>
                      <a:pt x="500017" y="0"/>
                      <a:pt x="536225" y="36207"/>
                      <a:pt x="536225" y="80871"/>
                    </a:cubicBezTo>
                    <a:lnTo>
                      <a:pt x="536225" y="80871"/>
                    </a:lnTo>
                    <a:cubicBezTo>
                      <a:pt x="536225" y="102320"/>
                      <a:pt x="527704" y="122890"/>
                      <a:pt x="512538" y="138056"/>
                    </a:cubicBezTo>
                    <a:cubicBezTo>
                      <a:pt x="497372" y="153222"/>
                      <a:pt x="476802" y="161743"/>
                      <a:pt x="455353" y="161743"/>
                    </a:cubicBezTo>
                    <a:lnTo>
                      <a:pt x="80871" y="161743"/>
                    </a:lnTo>
                    <a:cubicBezTo>
                      <a:pt x="59423" y="161743"/>
                      <a:pt x="38853" y="153222"/>
                      <a:pt x="23687" y="138056"/>
                    </a:cubicBezTo>
                    <a:cubicBezTo>
                      <a:pt x="8520" y="122890"/>
                      <a:pt x="0" y="102320"/>
                      <a:pt x="0" y="80871"/>
                    </a:cubicBezTo>
                    <a:lnTo>
                      <a:pt x="0" y="80871"/>
                    </a:lnTo>
                    <a:cubicBezTo>
                      <a:pt x="0" y="59423"/>
                      <a:pt x="8520" y="38853"/>
                      <a:pt x="23687" y="23687"/>
                    </a:cubicBezTo>
                    <a:cubicBezTo>
                      <a:pt x="38853" y="8520"/>
                      <a:pt x="59423" y="0"/>
                      <a:pt x="80871" y="0"/>
                    </a:cubicBezTo>
                    <a:close/>
                  </a:path>
                </a:pathLst>
              </a:custGeom>
              <a:solidFill>
                <a:srgbClr val="BE9A7C">
                  <a:alpha val="60000"/>
                </a:srgbClr>
              </a:solidFill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0" y="-85725"/>
                <a:ext cx="536225" cy="247468"/>
              </a:xfrm>
              <a:prstGeom prst="rect">
                <a:avLst/>
              </a:prstGeom>
            </p:spPr>
            <p:txBody>
              <a:bodyPr anchor="ctr" rtlCol="false" tIns="63333" lIns="63333" bIns="63333" rIns="63333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sp>
          <p:nvSpPr>
            <p:cNvPr name="TextBox 35" id="35"/>
            <p:cNvSpPr txBox="true"/>
            <p:nvPr/>
          </p:nvSpPr>
          <p:spPr>
            <a:xfrm rot="0">
              <a:off x="4712822" y="8063118"/>
              <a:ext cx="2083981" cy="4007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82"/>
                </a:lnSpc>
              </a:pPr>
              <a:r>
                <a:rPr lang="en-US" sz="1772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SPORTIF</a:t>
              </a:r>
            </a:p>
          </p:txBody>
        </p:sp>
        <p:grpSp>
          <p:nvGrpSpPr>
            <p:cNvPr name="Group 36" id="36"/>
            <p:cNvGrpSpPr/>
            <p:nvPr/>
          </p:nvGrpSpPr>
          <p:grpSpPr>
            <a:xfrm rot="0">
              <a:off x="2762307" y="5031789"/>
              <a:ext cx="2691611" cy="1554372"/>
              <a:chOff x="0" y="0"/>
              <a:chExt cx="536225" cy="309663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536225" cy="309663"/>
              </a:xfrm>
              <a:custGeom>
                <a:avLst/>
                <a:gdLst/>
                <a:ahLst/>
                <a:cxnLst/>
                <a:rect r="r" b="b" t="t" l="l"/>
                <a:pathLst>
                  <a:path h="309663" w="536225">
                    <a:moveTo>
                      <a:pt x="153559" y="0"/>
                    </a:moveTo>
                    <a:lnTo>
                      <a:pt x="382665" y="0"/>
                    </a:lnTo>
                    <a:cubicBezTo>
                      <a:pt x="467474" y="0"/>
                      <a:pt x="536225" y="68751"/>
                      <a:pt x="536225" y="153559"/>
                    </a:cubicBezTo>
                    <a:lnTo>
                      <a:pt x="536225" y="156104"/>
                    </a:lnTo>
                    <a:cubicBezTo>
                      <a:pt x="536225" y="196830"/>
                      <a:pt x="520046" y="235889"/>
                      <a:pt x="491248" y="264686"/>
                    </a:cubicBezTo>
                    <a:cubicBezTo>
                      <a:pt x="462450" y="293484"/>
                      <a:pt x="423392" y="309663"/>
                      <a:pt x="382665" y="309663"/>
                    </a:cubicBezTo>
                    <a:lnTo>
                      <a:pt x="153559" y="309663"/>
                    </a:lnTo>
                    <a:cubicBezTo>
                      <a:pt x="112833" y="309663"/>
                      <a:pt x="73774" y="293484"/>
                      <a:pt x="44976" y="264686"/>
                    </a:cubicBezTo>
                    <a:cubicBezTo>
                      <a:pt x="16179" y="235889"/>
                      <a:pt x="0" y="196830"/>
                      <a:pt x="0" y="156104"/>
                    </a:cubicBezTo>
                    <a:lnTo>
                      <a:pt x="0" y="153559"/>
                    </a:lnTo>
                    <a:cubicBezTo>
                      <a:pt x="0" y="112833"/>
                      <a:pt x="16179" y="73774"/>
                      <a:pt x="44976" y="44976"/>
                    </a:cubicBezTo>
                    <a:cubicBezTo>
                      <a:pt x="73774" y="16179"/>
                      <a:pt x="112833" y="0"/>
                      <a:pt x="153559" y="0"/>
                    </a:cubicBezTo>
                    <a:close/>
                  </a:path>
                </a:pathLst>
              </a:custGeom>
              <a:solidFill>
                <a:srgbClr val="BE9A7C">
                  <a:alpha val="65882"/>
                </a:srgbClr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85725"/>
                <a:ext cx="536225" cy="395388"/>
              </a:xfrm>
              <a:prstGeom prst="rect">
                <a:avLst/>
              </a:prstGeom>
            </p:spPr>
            <p:txBody>
              <a:bodyPr anchor="ctr" rtlCol="false" tIns="63333" lIns="63333" bIns="63333" rIns="63333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sp>
          <p:nvSpPr>
            <p:cNvPr name="TextBox 39" id="39"/>
            <p:cNvSpPr txBox="true"/>
            <p:nvPr/>
          </p:nvSpPr>
          <p:spPr>
            <a:xfrm rot="0">
              <a:off x="2884680" y="5163493"/>
              <a:ext cx="2387796" cy="12528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82"/>
                </a:lnSpc>
              </a:pPr>
              <a:r>
                <a:rPr lang="en-US" sz="1772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MASSAGE AYURVEDIQUE APAISANT</a:t>
              </a:r>
            </a:p>
          </p:txBody>
        </p:sp>
        <p:grpSp>
          <p:nvGrpSpPr>
            <p:cNvPr name="Group 40" id="40"/>
            <p:cNvGrpSpPr/>
            <p:nvPr/>
          </p:nvGrpSpPr>
          <p:grpSpPr>
            <a:xfrm rot="0">
              <a:off x="7561181" y="2280095"/>
              <a:ext cx="2896500" cy="1136290"/>
              <a:chOff x="0" y="0"/>
              <a:chExt cx="577043" cy="226372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577043" cy="226372"/>
              </a:xfrm>
              <a:custGeom>
                <a:avLst/>
                <a:gdLst/>
                <a:ahLst/>
                <a:cxnLst/>
                <a:rect r="r" b="b" t="t" l="l"/>
                <a:pathLst>
                  <a:path h="226372" w="577043">
                    <a:moveTo>
                      <a:pt x="113186" y="0"/>
                    </a:moveTo>
                    <a:lnTo>
                      <a:pt x="463856" y="0"/>
                    </a:lnTo>
                    <a:cubicBezTo>
                      <a:pt x="493875" y="0"/>
                      <a:pt x="522665" y="11925"/>
                      <a:pt x="543891" y="33151"/>
                    </a:cubicBezTo>
                    <a:cubicBezTo>
                      <a:pt x="565118" y="54378"/>
                      <a:pt x="577043" y="83167"/>
                      <a:pt x="577043" y="113186"/>
                    </a:cubicBezTo>
                    <a:lnTo>
                      <a:pt x="577043" y="113186"/>
                    </a:lnTo>
                    <a:cubicBezTo>
                      <a:pt x="577043" y="175697"/>
                      <a:pt x="526367" y="226372"/>
                      <a:pt x="463856" y="226372"/>
                    </a:cubicBezTo>
                    <a:lnTo>
                      <a:pt x="113186" y="226372"/>
                    </a:lnTo>
                    <a:cubicBezTo>
                      <a:pt x="50675" y="226372"/>
                      <a:pt x="0" y="175697"/>
                      <a:pt x="0" y="113186"/>
                    </a:cubicBezTo>
                    <a:lnTo>
                      <a:pt x="0" y="113186"/>
                    </a:lnTo>
                    <a:cubicBezTo>
                      <a:pt x="0" y="50675"/>
                      <a:pt x="50675" y="0"/>
                      <a:pt x="113186" y="0"/>
                    </a:cubicBezTo>
                    <a:close/>
                  </a:path>
                </a:pathLst>
              </a:custGeom>
              <a:solidFill>
                <a:srgbClr val="BE9A7C">
                  <a:alpha val="69804"/>
                </a:srgbClr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85725"/>
                <a:ext cx="577043" cy="312097"/>
              </a:xfrm>
              <a:prstGeom prst="rect">
                <a:avLst/>
              </a:prstGeom>
            </p:spPr>
            <p:txBody>
              <a:bodyPr anchor="ctr" rtlCol="false" tIns="63333" lIns="63333" bIns="63333" rIns="63333"/>
              <a:lstStyle/>
              <a:p>
                <a:pPr algn="ctr">
                  <a:lnSpc>
                    <a:spcPts val="2699"/>
                  </a:lnSpc>
                </a:pPr>
              </a:p>
            </p:txBody>
          </p:sp>
        </p:grpSp>
        <p:sp>
          <p:nvSpPr>
            <p:cNvPr name="TextBox 43" id="43"/>
            <p:cNvSpPr txBox="true"/>
            <p:nvPr/>
          </p:nvSpPr>
          <p:spPr>
            <a:xfrm rot="0">
              <a:off x="7669510" y="2415226"/>
              <a:ext cx="2569558" cy="8279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82"/>
                </a:lnSpc>
              </a:pPr>
              <a:r>
                <a:rPr lang="en-US" sz="1772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MASSAGE ÉNERGÉTIQUES</a:t>
              </a:r>
            </a:p>
          </p:txBody>
        </p:sp>
        <p:grpSp>
          <p:nvGrpSpPr>
            <p:cNvPr name="Group 44" id="44"/>
            <p:cNvGrpSpPr/>
            <p:nvPr/>
          </p:nvGrpSpPr>
          <p:grpSpPr>
            <a:xfrm rot="0">
              <a:off x="7458737" y="6657419"/>
              <a:ext cx="3101388" cy="3608888"/>
              <a:chOff x="0" y="0"/>
              <a:chExt cx="698500" cy="8128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12">
                  <a:alphaModFix amt="80000"/>
                </a:blip>
                <a:stretch>
                  <a:fillRect l="-53204" t="0" r="-53204" b="0"/>
                </a:stretch>
              </a:blipFill>
            </p:spPr>
          </p:sp>
        </p:grpSp>
        <p:grpSp>
          <p:nvGrpSpPr>
            <p:cNvPr name="Group 46" id="46"/>
            <p:cNvGrpSpPr/>
            <p:nvPr/>
          </p:nvGrpSpPr>
          <p:grpSpPr>
            <a:xfrm rot="0">
              <a:off x="7561181" y="7699527"/>
              <a:ext cx="2896500" cy="1136290"/>
              <a:chOff x="0" y="0"/>
              <a:chExt cx="577043" cy="226372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577043" cy="226372"/>
              </a:xfrm>
              <a:custGeom>
                <a:avLst/>
                <a:gdLst/>
                <a:ahLst/>
                <a:cxnLst/>
                <a:rect r="r" b="b" t="t" l="l"/>
                <a:pathLst>
                  <a:path h="226372" w="577043">
                    <a:moveTo>
                      <a:pt x="113186" y="0"/>
                    </a:moveTo>
                    <a:lnTo>
                      <a:pt x="463856" y="0"/>
                    </a:lnTo>
                    <a:cubicBezTo>
                      <a:pt x="493875" y="0"/>
                      <a:pt x="522665" y="11925"/>
                      <a:pt x="543891" y="33151"/>
                    </a:cubicBezTo>
                    <a:cubicBezTo>
                      <a:pt x="565118" y="54378"/>
                      <a:pt x="577043" y="83167"/>
                      <a:pt x="577043" y="113186"/>
                    </a:cubicBezTo>
                    <a:lnTo>
                      <a:pt x="577043" y="113186"/>
                    </a:lnTo>
                    <a:cubicBezTo>
                      <a:pt x="577043" y="175697"/>
                      <a:pt x="526367" y="226372"/>
                      <a:pt x="463856" y="226372"/>
                    </a:cubicBezTo>
                    <a:lnTo>
                      <a:pt x="113186" y="226372"/>
                    </a:lnTo>
                    <a:cubicBezTo>
                      <a:pt x="50675" y="226372"/>
                      <a:pt x="0" y="175697"/>
                      <a:pt x="0" y="113186"/>
                    </a:cubicBezTo>
                    <a:lnTo>
                      <a:pt x="0" y="113186"/>
                    </a:lnTo>
                    <a:cubicBezTo>
                      <a:pt x="0" y="50675"/>
                      <a:pt x="50675" y="0"/>
                      <a:pt x="113186" y="0"/>
                    </a:cubicBezTo>
                    <a:close/>
                  </a:path>
                </a:pathLst>
              </a:custGeom>
              <a:solidFill>
                <a:srgbClr val="BE9A7C">
                  <a:alpha val="69804"/>
                </a:srgbClr>
              </a:solidFill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0" y="-85725"/>
                <a:ext cx="577043" cy="312097"/>
              </a:xfrm>
              <a:prstGeom prst="rect">
                <a:avLst/>
              </a:prstGeom>
            </p:spPr>
            <p:txBody>
              <a:bodyPr anchor="ctr" rtlCol="false" tIns="63333" lIns="63333" bIns="63333" rIns="63333"/>
              <a:lstStyle/>
              <a:p>
                <a:pPr algn="ctr">
                  <a:lnSpc>
                    <a:spcPts val="2699"/>
                  </a:lnSpc>
                </a:pPr>
              </a:p>
            </p:txBody>
          </p:sp>
        </p:grpSp>
        <p:sp>
          <p:nvSpPr>
            <p:cNvPr name="TextBox 49" id="49"/>
            <p:cNvSpPr txBox="true"/>
            <p:nvPr/>
          </p:nvSpPr>
          <p:spPr>
            <a:xfrm rot="0">
              <a:off x="7888123" y="7900912"/>
              <a:ext cx="2242616" cy="8279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82"/>
                </a:lnSpc>
              </a:pPr>
              <a:r>
                <a:rPr lang="en-US" sz="1772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MASSAGE DRAINANT</a:t>
              </a:r>
            </a:p>
          </p:txBody>
        </p:sp>
        <p:grpSp>
          <p:nvGrpSpPr>
            <p:cNvPr name="Group 50" id="50"/>
            <p:cNvGrpSpPr/>
            <p:nvPr/>
          </p:nvGrpSpPr>
          <p:grpSpPr>
            <a:xfrm rot="0">
              <a:off x="9107779" y="3840191"/>
              <a:ext cx="3101388" cy="3608888"/>
              <a:chOff x="0" y="0"/>
              <a:chExt cx="698500" cy="812800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13">
                  <a:alphaModFix amt="80000"/>
                </a:blip>
                <a:stretch>
                  <a:fillRect l="-37272" t="0" r="-37272" b="0"/>
                </a:stretch>
              </a:blipFill>
            </p:spPr>
          </p:sp>
        </p:grpSp>
        <p:grpSp>
          <p:nvGrpSpPr>
            <p:cNvPr name="Group 52" id="52"/>
            <p:cNvGrpSpPr/>
            <p:nvPr/>
          </p:nvGrpSpPr>
          <p:grpSpPr>
            <a:xfrm rot="0">
              <a:off x="9111875" y="4927133"/>
              <a:ext cx="2896500" cy="1490403"/>
              <a:chOff x="0" y="0"/>
              <a:chExt cx="577043" cy="296919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577043" cy="296919"/>
              </a:xfrm>
              <a:custGeom>
                <a:avLst/>
                <a:gdLst/>
                <a:ahLst/>
                <a:cxnLst/>
                <a:rect r="r" b="b" t="t" l="l"/>
                <a:pathLst>
                  <a:path h="296919" w="577043">
                    <a:moveTo>
                      <a:pt x="142697" y="0"/>
                    </a:moveTo>
                    <a:lnTo>
                      <a:pt x="434346" y="0"/>
                    </a:lnTo>
                    <a:cubicBezTo>
                      <a:pt x="472191" y="0"/>
                      <a:pt x="508487" y="15034"/>
                      <a:pt x="535248" y="41795"/>
                    </a:cubicBezTo>
                    <a:cubicBezTo>
                      <a:pt x="562008" y="68556"/>
                      <a:pt x="577043" y="104851"/>
                      <a:pt x="577043" y="142697"/>
                    </a:cubicBezTo>
                    <a:lnTo>
                      <a:pt x="577043" y="154222"/>
                    </a:lnTo>
                    <a:cubicBezTo>
                      <a:pt x="577043" y="233031"/>
                      <a:pt x="513155" y="296919"/>
                      <a:pt x="434346" y="296919"/>
                    </a:cubicBezTo>
                    <a:lnTo>
                      <a:pt x="142697" y="296919"/>
                    </a:lnTo>
                    <a:cubicBezTo>
                      <a:pt x="63888" y="296919"/>
                      <a:pt x="0" y="233031"/>
                      <a:pt x="0" y="154222"/>
                    </a:cubicBezTo>
                    <a:lnTo>
                      <a:pt x="0" y="142697"/>
                    </a:lnTo>
                    <a:cubicBezTo>
                      <a:pt x="0" y="63888"/>
                      <a:pt x="63888" y="0"/>
                      <a:pt x="142697" y="0"/>
                    </a:cubicBezTo>
                    <a:close/>
                  </a:path>
                </a:pathLst>
              </a:custGeom>
              <a:solidFill>
                <a:srgbClr val="BE9A7C">
                  <a:alpha val="49804"/>
                </a:srgbClr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85725"/>
                <a:ext cx="577043" cy="382644"/>
              </a:xfrm>
              <a:prstGeom prst="rect">
                <a:avLst/>
              </a:prstGeom>
            </p:spPr>
            <p:txBody>
              <a:bodyPr anchor="ctr" rtlCol="false" tIns="63333" lIns="63333" bIns="63333" rIns="63333"/>
              <a:lstStyle/>
              <a:p>
                <a:pPr algn="ctr">
                  <a:lnSpc>
                    <a:spcPts val="2699"/>
                  </a:lnSpc>
                </a:pPr>
              </a:p>
            </p:txBody>
          </p:sp>
        </p:grpSp>
        <p:sp>
          <p:nvSpPr>
            <p:cNvPr name="TextBox 55" id="55"/>
            <p:cNvSpPr txBox="true"/>
            <p:nvPr/>
          </p:nvSpPr>
          <p:spPr>
            <a:xfrm rot="0">
              <a:off x="9438817" y="5026853"/>
              <a:ext cx="2242616" cy="12528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82"/>
                </a:lnSpc>
              </a:pPr>
              <a:r>
                <a:rPr lang="en-US" sz="1772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LIFTING NATUREL DU VISAGE </a:t>
              </a:r>
            </a:p>
          </p:txBody>
        </p:sp>
        <p:grpSp>
          <p:nvGrpSpPr>
            <p:cNvPr name="Group 56" id="56"/>
            <p:cNvGrpSpPr/>
            <p:nvPr/>
          </p:nvGrpSpPr>
          <p:grpSpPr>
            <a:xfrm rot="0">
              <a:off x="3757136" y="9109969"/>
              <a:ext cx="900328" cy="900328"/>
              <a:chOff x="0" y="0"/>
              <a:chExt cx="812800" cy="81280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58" id="58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8</a:t>
                </a:r>
              </a:p>
            </p:txBody>
          </p:sp>
        </p:grpSp>
        <p:sp>
          <p:nvSpPr>
            <p:cNvPr name="TextBox 59" id="59"/>
            <p:cNvSpPr txBox="true"/>
            <p:nvPr/>
          </p:nvSpPr>
          <p:spPr>
            <a:xfrm rot="0">
              <a:off x="6203455" y="13108996"/>
              <a:ext cx="2400279" cy="4189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70"/>
                </a:lnSpc>
              </a:pPr>
              <a:r>
                <a:rPr lang="en-US" sz="1907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TUINA  MINCEUR</a:t>
              </a:r>
            </a:p>
          </p:txBody>
        </p:sp>
        <p:sp>
          <p:nvSpPr>
            <p:cNvPr name="TextBox 60" id="60"/>
            <p:cNvSpPr txBox="true"/>
            <p:nvPr/>
          </p:nvSpPr>
          <p:spPr>
            <a:xfrm rot="0">
              <a:off x="10951741" y="9044066"/>
              <a:ext cx="2646472" cy="4189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70"/>
                </a:lnSpc>
              </a:pPr>
              <a:r>
                <a:rPr lang="en-US" sz="1907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MASSAGE BALINAIS</a:t>
              </a:r>
            </a:p>
          </p:txBody>
        </p:sp>
        <p:sp>
          <p:nvSpPr>
            <p:cNvPr name="TextBox 61" id="61"/>
            <p:cNvSpPr txBox="true"/>
            <p:nvPr/>
          </p:nvSpPr>
          <p:spPr>
            <a:xfrm rot="0">
              <a:off x="734445" y="1152773"/>
              <a:ext cx="3117803" cy="4189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70"/>
                </a:lnSpc>
              </a:pPr>
              <a:r>
                <a:rPr lang="en-US" sz="1907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THAÏLANDAIS À L’HUILE</a:t>
              </a:r>
            </a:p>
          </p:txBody>
        </p:sp>
        <p:grpSp>
          <p:nvGrpSpPr>
            <p:cNvPr name="Group 62" id="62"/>
            <p:cNvGrpSpPr/>
            <p:nvPr/>
          </p:nvGrpSpPr>
          <p:grpSpPr>
            <a:xfrm rot="0">
              <a:off x="2293347" y="6135997"/>
              <a:ext cx="900328" cy="900328"/>
              <a:chOff x="0" y="0"/>
              <a:chExt cx="812800" cy="812800"/>
            </a:xfrm>
          </p:grpSpPr>
          <p:sp>
            <p:nvSpPr>
              <p:cNvPr name="Freeform 63" id="6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64" id="64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6</a:t>
                </a:r>
              </a:p>
            </p:txBody>
          </p:sp>
        </p:grpSp>
        <p:grpSp>
          <p:nvGrpSpPr>
            <p:cNvPr name="Group 65" id="65"/>
            <p:cNvGrpSpPr/>
            <p:nvPr/>
          </p:nvGrpSpPr>
          <p:grpSpPr>
            <a:xfrm rot="0">
              <a:off x="3657949" y="1434732"/>
              <a:ext cx="900328" cy="900328"/>
              <a:chOff x="0" y="0"/>
              <a:chExt cx="812800" cy="812800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67" id="67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1</a:t>
                </a:r>
              </a:p>
            </p:txBody>
          </p:sp>
        </p:grpSp>
        <p:grpSp>
          <p:nvGrpSpPr>
            <p:cNvPr name="Group 68" id="68"/>
            <p:cNvGrpSpPr/>
            <p:nvPr/>
          </p:nvGrpSpPr>
          <p:grpSpPr>
            <a:xfrm rot="0">
              <a:off x="5274015" y="740709"/>
              <a:ext cx="900328" cy="900328"/>
              <a:chOff x="0" y="0"/>
              <a:chExt cx="812800" cy="812800"/>
            </a:xfrm>
          </p:grpSpPr>
          <p:sp>
            <p:nvSpPr>
              <p:cNvPr name="Freeform 69" id="6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70" id="70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2</a:t>
                </a:r>
              </a:p>
            </p:txBody>
          </p:sp>
        </p:grpSp>
        <p:grpSp>
          <p:nvGrpSpPr>
            <p:cNvPr name="Group 71" id="71"/>
            <p:cNvGrpSpPr/>
            <p:nvPr/>
          </p:nvGrpSpPr>
          <p:grpSpPr>
            <a:xfrm rot="0">
              <a:off x="8559267" y="740709"/>
              <a:ext cx="900328" cy="900328"/>
              <a:chOff x="0" y="0"/>
              <a:chExt cx="812800" cy="812800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73" id="73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3</a:t>
                </a:r>
              </a:p>
            </p:txBody>
          </p:sp>
        </p:grpSp>
        <p:grpSp>
          <p:nvGrpSpPr>
            <p:cNvPr name="Group 74" id="74"/>
            <p:cNvGrpSpPr/>
            <p:nvPr/>
          </p:nvGrpSpPr>
          <p:grpSpPr>
            <a:xfrm rot="0">
              <a:off x="10051413" y="1373377"/>
              <a:ext cx="900328" cy="900328"/>
              <a:chOff x="0" y="0"/>
              <a:chExt cx="812800" cy="812800"/>
            </a:xfrm>
          </p:grpSpPr>
          <p:sp>
            <p:nvSpPr>
              <p:cNvPr name="Freeform 75" id="7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76" id="76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4</a:t>
                </a:r>
              </a:p>
            </p:txBody>
          </p:sp>
        </p:grpSp>
        <p:grpSp>
          <p:nvGrpSpPr>
            <p:cNvPr name="Group 77" id="77"/>
            <p:cNvGrpSpPr/>
            <p:nvPr/>
          </p:nvGrpSpPr>
          <p:grpSpPr>
            <a:xfrm rot="0">
              <a:off x="11739459" y="6140228"/>
              <a:ext cx="900328" cy="900328"/>
              <a:chOff x="0" y="0"/>
              <a:chExt cx="812800" cy="812800"/>
            </a:xfrm>
          </p:grpSpPr>
          <p:sp>
            <p:nvSpPr>
              <p:cNvPr name="Freeform 78" id="7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79" id="79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7</a:t>
                </a:r>
              </a:p>
            </p:txBody>
          </p:sp>
        </p:grpSp>
        <p:grpSp>
          <p:nvGrpSpPr>
            <p:cNvPr name="Group 80" id="80"/>
            <p:cNvGrpSpPr/>
            <p:nvPr/>
          </p:nvGrpSpPr>
          <p:grpSpPr>
            <a:xfrm rot="0">
              <a:off x="10098358" y="9109969"/>
              <a:ext cx="900328" cy="900328"/>
              <a:chOff x="0" y="0"/>
              <a:chExt cx="812800" cy="812800"/>
            </a:xfrm>
          </p:grpSpPr>
          <p:sp>
            <p:nvSpPr>
              <p:cNvPr name="Freeform 81" id="8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82" id="82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9</a:t>
                </a:r>
              </a:p>
            </p:txBody>
          </p:sp>
        </p:grpSp>
        <p:grpSp>
          <p:nvGrpSpPr>
            <p:cNvPr name="Group 83" id="83"/>
            <p:cNvGrpSpPr/>
            <p:nvPr/>
          </p:nvGrpSpPr>
          <p:grpSpPr>
            <a:xfrm rot="0">
              <a:off x="6953430" y="12259460"/>
              <a:ext cx="900328" cy="900328"/>
              <a:chOff x="0" y="0"/>
              <a:chExt cx="812800" cy="812800"/>
            </a:xfrm>
          </p:grpSpPr>
          <p:sp>
            <p:nvSpPr>
              <p:cNvPr name="Freeform 84" id="8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85" id="85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10</a:t>
                </a:r>
              </a:p>
            </p:txBody>
          </p:sp>
        </p:grpSp>
        <p:grpSp>
          <p:nvGrpSpPr>
            <p:cNvPr name="Group 86" id="86"/>
            <p:cNvGrpSpPr/>
            <p:nvPr/>
          </p:nvGrpSpPr>
          <p:grpSpPr>
            <a:xfrm rot="0">
              <a:off x="2293347" y="4476969"/>
              <a:ext cx="900328" cy="900328"/>
              <a:chOff x="0" y="0"/>
              <a:chExt cx="812800" cy="812800"/>
            </a:xfrm>
          </p:grpSpPr>
          <p:sp>
            <p:nvSpPr>
              <p:cNvPr name="Freeform 87" id="8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88" id="88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5</a:t>
                </a:r>
              </a:p>
            </p:txBody>
          </p:sp>
        </p:grpSp>
        <p:sp>
          <p:nvSpPr>
            <p:cNvPr name="TextBox 89" id="89"/>
            <p:cNvSpPr txBox="true"/>
            <p:nvPr/>
          </p:nvSpPr>
          <p:spPr>
            <a:xfrm rot="0">
              <a:off x="11022757" y="1500280"/>
              <a:ext cx="2333734" cy="652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07"/>
                </a:lnSpc>
              </a:pPr>
              <a:r>
                <a:rPr lang="en-US" sz="1907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RÉFLÉXOLOGIE PLANTAIRE</a:t>
              </a:r>
            </a:p>
          </p:txBody>
        </p:sp>
        <p:sp>
          <p:nvSpPr>
            <p:cNvPr name="TextBox 90" id="90"/>
            <p:cNvSpPr txBox="true"/>
            <p:nvPr/>
          </p:nvSpPr>
          <p:spPr>
            <a:xfrm rot="0">
              <a:off x="89254" y="6205776"/>
              <a:ext cx="2098369" cy="652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07"/>
                </a:lnSpc>
              </a:pPr>
              <a:r>
                <a:rPr lang="en-US" sz="1907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ABHYANGA LENT ET EN SURFACE</a:t>
              </a:r>
            </a:p>
          </p:txBody>
        </p:sp>
        <p:sp>
          <p:nvSpPr>
            <p:cNvPr name="TextBox 91" id="91"/>
            <p:cNvSpPr txBox="true"/>
            <p:nvPr/>
          </p:nvSpPr>
          <p:spPr>
            <a:xfrm rot="0">
              <a:off x="734445" y="9004005"/>
              <a:ext cx="3117803" cy="4189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70"/>
                </a:lnSpc>
              </a:pPr>
              <a:r>
                <a:rPr lang="en-US" sz="1907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DEEP TISSUS SUÉDOIS</a:t>
              </a:r>
            </a:p>
          </p:txBody>
        </p:sp>
        <p:sp>
          <p:nvSpPr>
            <p:cNvPr name="TextBox 92" id="92"/>
            <p:cNvSpPr txBox="true"/>
            <p:nvPr/>
          </p:nvSpPr>
          <p:spPr>
            <a:xfrm rot="0">
              <a:off x="0" y="4233983"/>
              <a:ext cx="2276876" cy="652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07"/>
                </a:lnSpc>
              </a:pPr>
              <a:r>
                <a:rPr lang="en-US" sz="1907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SHIROTCHAMPI</a:t>
              </a:r>
            </a:p>
            <a:p>
              <a:pPr algn="ctr">
                <a:lnSpc>
                  <a:spcPts val="1907"/>
                </a:lnSpc>
              </a:pPr>
              <a:r>
                <a:rPr lang="en-US" sz="1907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(HAUT DU BUSTE)</a:t>
              </a:r>
            </a:p>
          </p:txBody>
        </p:sp>
        <p:sp>
          <p:nvSpPr>
            <p:cNvPr name="TextBox 93" id="93"/>
            <p:cNvSpPr txBox="true"/>
            <p:nvPr/>
          </p:nvSpPr>
          <p:spPr>
            <a:xfrm rot="0">
              <a:off x="4078578" y="-38100"/>
              <a:ext cx="3358832" cy="4189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70"/>
                </a:lnSpc>
              </a:pPr>
              <a:r>
                <a:rPr lang="en-US" sz="1907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CALIFORNIEN LOMI-LOMI</a:t>
              </a:r>
            </a:p>
          </p:txBody>
        </p:sp>
        <p:sp>
          <p:nvSpPr>
            <p:cNvPr name="TextBox 94" id="94"/>
            <p:cNvSpPr txBox="true"/>
            <p:nvPr/>
          </p:nvSpPr>
          <p:spPr>
            <a:xfrm rot="0">
              <a:off x="8285572" y="65874"/>
              <a:ext cx="4525900" cy="4189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70"/>
                </a:lnSpc>
              </a:pPr>
              <a:r>
                <a:rPr lang="en-US" sz="1907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SHIATSU - ÉQUILIBRE ÉMOTIONNEL</a:t>
              </a:r>
            </a:p>
          </p:txBody>
        </p:sp>
        <p:sp>
          <p:nvSpPr>
            <p:cNvPr name="TextBox 95" id="95"/>
            <p:cNvSpPr txBox="true"/>
            <p:nvPr/>
          </p:nvSpPr>
          <p:spPr>
            <a:xfrm rot="0">
              <a:off x="11642744" y="7030094"/>
              <a:ext cx="1238331" cy="4189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70"/>
                </a:lnSpc>
              </a:pPr>
              <a:r>
                <a:rPr lang="en-US" sz="1907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KOBIDO</a:t>
              </a:r>
            </a:p>
          </p:txBody>
        </p:sp>
        <p:sp>
          <p:nvSpPr>
            <p:cNvPr name="TextBox 96" id="96"/>
            <p:cNvSpPr txBox="true"/>
            <p:nvPr/>
          </p:nvSpPr>
          <p:spPr>
            <a:xfrm rot="0">
              <a:off x="423878" y="4858286"/>
              <a:ext cx="1429121" cy="291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8"/>
                </a:lnSpc>
              </a:pPr>
              <a:r>
                <a:rPr lang="en-US" sz="1349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(INDE)</a:t>
              </a:r>
            </a:p>
          </p:txBody>
        </p:sp>
        <p:sp>
          <p:nvSpPr>
            <p:cNvPr name="TextBox 97" id="97"/>
            <p:cNvSpPr txBox="true"/>
            <p:nvPr/>
          </p:nvSpPr>
          <p:spPr>
            <a:xfrm rot="0">
              <a:off x="423878" y="6830080"/>
              <a:ext cx="1429121" cy="291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8"/>
                </a:lnSpc>
              </a:pPr>
              <a:r>
                <a:rPr lang="en-US" sz="1349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(INDE)</a:t>
              </a:r>
            </a:p>
          </p:txBody>
        </p:sp>
        <p:sp>
          <p:nvSpPr>
            <p:cNvPr name="TextBox 98" id="98"/>
            <p:cNvSpPr txBox="true"/>
            <p:nvPr/>
          </p:nvSpPr>
          <p:spPr>
            <a:xfrm rot="0">
              <a:off x="1602449" y="9388784"/>
              <a:ext cx="1429121" cy="291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8"/>
                </a:lnSpc>
              </a:pPr>
              <a:r>
                <a:rPr lang="en-US" sz="1349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(SUÈDE)</a:t>
              </a:r>
            </a:p>
          </p:txBody>
        </p:sp>
        <p:sp>
          <p:nvSpPr>
            <p:cNvPr name="TextBox 99" id="99"/>
            <p:cNvSpPr txBox="true"/>
            <p:nvPr/>
          </p:nvSpPr>
          <p:spPr>
            <a:xfrm rot="0">
              <a:off x="11494607" y="9434476"/>
              <a:ext cx="1429121" cy="291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8"/>
                </a:lnSpc>
              </a:pPr>
              <a:r>
                <a:rPr lang="en-US" sz="1349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(INDONÉSIE)</a:t>
              </a:r>
            </a:p>
          </p:txBody>
        </p:sp>
        <p:sp>
          <p:nvSpPr>
            <p:cNvPr name="TextBox 100" id="100"/>
            <p:cNvSpPr txBox="true"/>
            <p:nvPr/>
          </p:nvSpPr>
          <p:spPr>
            <a:xfrm rot="0">
              <a:off x="11662352" y="7420504"/>
              <a:ext cx="1199114" cy="291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8"/>
                </a:lnSpc>
              </a:pPr>
              <a:r>
                <a:rPr lang="en-US" sz="1349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(JAPON)</a:t>
              </a:r>
            </a:p>
          </p:txBody>
        </p:sp>
        <p:sp>
          <p:nvSpPr>
            <p:cNvPr name="TextBox 101" id="101"/>
            <p:cNvSpPr txBox="true"/>
            <p:nvPr/>
          </p:nvSpPr>
          <p:spPr>
            <a:xfrm rot="0">
              <a:off x="9902020" y="461205"/>
              <a:ext cx="1199114" cy="291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8"/>
                </a:lnSpc>
              </a:pPr>
              <a:r>
                <a:rPr lang="en-US" sz="1349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(JAPON)</a:t>
              </a:r>
            </a:p>
          </p:txBody>
        </p:sp>
        <p:sp>
          <p:nvSpPr>
            <p:cNvPr name="TextBox 102" id="102"/>
            <p:cNvSpPr txBox="true"/>
            <p:nvPr/>
          </p:nvSpPr>
          <p:spPr>
            <a:xfrm rot="0">
              <a:off x="1578786" y="1532237"/>
              <a:ext cx="1429121" cy="291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8"/>
                </a:lnSpc>
              </a:pPr>
              <a:r>
                <a:rPr lang="en-US" sz="1349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(THAÏLANDE)</a:t>
              </a:r>
            </a:p>
          </p:txBody>
        </p:sp>
        <p:sp>
          <p:nvSpPr>
            <p:cNvPr name="TextBox 103" id="103"/>
            <p:cNvSpPr txBox="true"/>
            <p:nvPr/>
          </p:nvSpPr>
          <p:spPr>
            <a:xfrm rot="0">
              <a:off x="11134596" y="2251520"/>
              <a:ext cx="2149142" cy="291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8"/>
                </a:lnSpc>
              </a:pPr>
              <a:r>
                <a:rPr lang="en-US" sz="1349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(THAÏLANDE ET CHINE)</a:t>
              </a:r>
            </a:p>
          </p:txBody>
        </p:sp>
        <p:sp>
          <p:nvSpPr>
            <p:cNvPr name="TextBox 104" id="104"/>
            <p:cNvSpPr txBox="true"/>
            <p:nvPr/>
          </p:nvSpPr>
          <p:spPr>
            <a:xfrm rot="0">
              <a:off x="5043433" y="324920"/>
              <a:ext cx="1429121" cy="291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8"/>
                </a:lnSpc>
              </a:pPr>
              <a:r>
                <a:rPr lang="en-US" sz="1349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(HAWAÏ)</a:t>
              </a:r>
            </a:p>
          </p:txBody>
        </p:sp>
        <p:sp>
          <p:nvSpPr>
            <p:cNvPr name="TextBox 105" id="105"/>
            <p:cNvSpPr txBox="true"/>
            <p:nvPr/>
          </p:nvSpPr>
          <p:spPr>
            <a:xfrm rot="0">
              <a:off x="479491" y="5124059"/>
              <a:ext cx="1212212" cy="4588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33"/>
                </a:lnSpc>
                <a:spcBef>
                  <a:spcPct val="0"/>
                </a:spcBef>
              </a:pPr>
              <a:r>
                <a:rPr lang="en-US" sz="2023" spc="-404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🪑💧</a:t>
              </a:r>
            </a:p>
          </p:txBody>
        </p:sp>
        <p:sp>
          <p:nvSpPr>
            <p:cNvPr name="TextBox 106" id="106"/>
            <p:cNvSpPr txBox="true"/>
            <p:nvPr/>
          </p:nvSpPr>
          <p:spPr>
            <a:xfrm rot="0">
              <a:off x="10266245" y="809704"/>
              <a:ext cx="470663" cy="458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33"/>
                </a:lnSpc>
                <a:spcBef>
                  <a:spcPct val="0"/>
                </a:spcBef>
              </a:pPr>
              <a:r>
                <a:rPr lang="en-US" sz="2023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💧</a:t>
              </a:r>
            </a:p>
          </p:txBody>
        </p:sp>
        <p:sp>
          <p:nvSpPr>
            <p:cNvPr name="TextBox 107" id="107"/>
            <p:cNvSpPr txBox="true"/>
            <p:nvPr/>
          </p:nvSpPr>
          <p:spPr>
            <a:xfrm rot="0">
              <a:off x="10360396" y="930481"/>
              <a:ext cx="282362" cy="2520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99"/>
                </a:lnSpc>
                <a:spcBef>
                  <a:spcPct val="0"/>
                </a:spcBef>
              </a:pPr>
              <a:r>
                <a:rPr lang="en-US" sz="1214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❌</a:t>
              </a:r>
            </a:p>
          </p:txBody>
        </p:sp>
        <p:sp>
          <p:nvSpPr>
            <p:cNvPr name="TextBox 108" id="108"/>
            <p:cNvSpPr txBox="true"/>
            <p:nvPr/>
          </p:nvSpPr>
          <p:spPr>
            <a:xfrm rot="0">
              <a:off x="11954292" y="2495199"/>
              <a:ext cx="470663" cy="458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33"/>
                </a:lnSpc>
                <a:spcBef>
                  <a:spcPct val="0"/>
                </a:spcBef>
              </a:pPr>
              <a:r>
                <a:rPr lang="en-US" sz="2023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💧</a:t>
              </a:r>
            </a:p>
          </p:txBody>
        </p:sp>
        <p:sp>
          <p:nvSpPr>
            <p:cNvPr name="TextBox 109" id="109"/>
            <p:cNvSpPr txBox="true"/>
            <p:nvPr/>
          </p:nvSpPr>
          <p:spPr>
            <a:xfrm rot="0">
              <a:off x="12048442" y="2615975"/>
              <a:ext cx="282362" cy="2520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99"/>
                </a:lnSpc>
                <a:spcBef>
                  <a:spcPct val="0"/>
                </a:spcBef>
              </a:pPr>
              <a:r>
                <a:rPr lang="en-US" sz="1214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❌</a:t>
              </a:r>
            </a:p>
          </p:txBody>
        </p:sp>
        <p:sp>
          <p:nvSpPr>
            <p:cNvPr name="TextBox 110" id="110"/>
            <p:cNvSpPr txBox="true"/>
            <p:nvPr/>
          </p:nvSpPr>
          <p:spPr>
            <a:xfrm rot="0">
              <a:off x="828609" y="7073759"/>
              <a:ext cx="619658" cy="4588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33"/>
                </a:lnSpc>
                <a:spcBef>
                  <a:spcPct val="0"/>
                </a:spcBef>
              </a:pPr>
              <a:r>
                <a:rPr lang="en-US" sz="2023">
                  <a:solidFill>
                    <a:srgbClr val="000000"/>
                  </a:solidFill>
                  <a:latin typeface="Decalotype Bold"/>
                  <a:ea typeface="Decalotype Bold"/>
                  <a:cs typeface="Decalotype Bold"/>
                  <a:sym typeface="Decalotype Bold"/>
                </a:rPr>
                <a:t>💧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7CD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891298" y="-1838102"/>
            <a:ext cx="13958156" cy="13434725"/>
          </a:xfrm>
          <a:custGeom>
            <a:avLst/>
            <a:gdLst/>
            <a:ahLst/>
            <a:cxnLst/>
            <a:rect r="r" b="b" t="t" l="l"/>
            <a:pathLst>
              <a:path h="13434725" w="13958156">
                <a:moveTo>
                  <a:pt x="0" y="0"/>
                </a:moveTo>
                <a:lnTo>
                  <a:pt x="13958156" y="0"/>
                </a:lnTo>
                <a:lnTo>
                  <a:pt x="13958156" y="13434725"/>
                </a:lnTo>
                <a:lnTo>
                  <a:pt x="0" y="13434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005215">
            <a:off x="7503112" y="3339439"/>
            <a:ext cx="8946815" cy="14180830"/>
          </a:xfrm>
          <a:custGeom>
            <a:avLst/>
            <a:gdLst/>
            <a:ahLst/>
            <a:cxnLst/>
            <a:rect r="r" b="b" t="t" l="l"/>
            <a:pathLst>
              <a:path h="14180830" w="8946815">
                <a:moveTo>
                  <a:pt x="0" y="0"/>
                </a:moveTo>
                <a:lnTo>
                  <a:pt x="8946814" y="0"/>
                </a:lnTo>
                <a:lnTo>
                  <a:pt x="8946814" y="14180830"/>
                </a:lnTo>
                <a:lnTo>
                  <a:pt x="0" y="141808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31109" y="508434"/>
            <a:ext cx="973548" cy="1040532"/>
          </a:xfrm>
          <a:custGeom>
            <a:avLst/>
            <a:gdLst/>
            <a:ahLst/>
            <a:cxnLst/>
            <a:rect r="r" b="b" t="t" l="l"/>
            <a:pathLst>
              <a:path h="1040532" w="973548">
                <a:moveTo>
                  <a:pt x="0" y="0"/>
                </a:moveTo>
                <a:lnTo>
                  <a:pt x="973548" y="0"/>
                </a:lnTo>
                <a:lnTo>
                  <a:pt x="973548" y="1040532"/>
                </a:lnTo>
                <a:lnTo>
                  <a:pt x="0" y="1040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976519" y="1968463"/>
            <a:ext cx="2463874" cy="2463874"/>
          </a:xfrm>
          <a:custGeom>
            <a:avLst/>
            <a:gdLst/>
            <a:ahLst/>
            <a:cxnLst/>
            <a:rect r="r" b="b" t="t" l="l"/>
            <a:pathLst>
              <a:path h="2463874" w="2463874">
                <a:moveTo>
                  <a:pt x="0" y="0"/>
                </a:moveTo>
                <a:lnTo>
                  <a:pt x="2463874" y="0"/>
                </a:lnTo>
                <a:lnTo>
                  <a:pt x="2463874" y="2463874"/>
                </a:lnTo>
                <a:lnTo>
                  <a:pt x="0" y="24638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958938"/>
            <a:ext cx="6910589" cy="3895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Rasputin Light"/>
                <a:ea typeface="Rasputin Light"/>
                <a:cs typeface="Rasputin Light"/>
                <a:sym typeface="Rasputin Light"/>
              </a:rPr>
              <a:t>Contactez-nous pour organiser une journée plaisir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046627" y="5048250"/>
            <a:ext cx="6910589" cy="398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142414"/>
                </a:solidFill>
                <a:latin typeface="Rasputin Light"/>
                <a:ea typeface="Rasputin Light"/>
                <a:cs typeface="Rasputin Light"/>
                <a:sym typeface="Rasputin Light"/>
              </a:rPr>
              <a:t>www.bezan.fr</a:t>
            </a:r>
          </a:p>
          <a:p>
            <a:pPr algn="l">
              <a:lnSpc>
                <a:spcPts val="6300"/>
              </a:lnSpc>
            </a:pPr>
          </a:p>
          <a:p>
            <a:pPr algn="l">
              <a:lnSpc>
                <a:spcPts val="6300"/>
              </a:lnSpc>
            </a:pPr>
            <a:r>
              <a:rPr lang="en-US" sz="4500" u="sng">
                <a:solidFill>
                  <a:srgbClr val="142414"/>
                </a:solidFill>
                <a:latin typeface="Rasputin Light"/>
                <a:ea typeface="Rasputin Light"/>
                <a:cs typeface="Rasputin Light"/>
                <a:sym typeface="Rasputin Light"/>
                <a:hlinkClick r:id="rId8" tooltip="tel:06.51.57.43.55"/>
              </a:rPr>
              <a:t>06.51.57.43.55</a:t>
            </a:r>
          </a:p>
          <a:p>
            <a:pPr algn="l">
              <a:lnSpc>
                <a:spcPts val="6300"/>
              </a:lnSpc>
            </a:pPr>
          </a:p>
          <a:p>
            <a:pPr algn="l">
              <a:lnSpc>
                <a:spcPts val="6300"/>
              </a:lnSpc>
            </a:pPr>
            <a:r>
              <a:rPr lang="en-US" sz="4500" u="sng">
                <a:solidFill>
                  <a:srgbClr val="142414"/>
                </a:solidFill>
                <a:latin typeface="Rasputin Light"/>
                <a:ea typeface="Rasputin Light"/>
                <a:cs typeface="Rasputin Light"/>
                <a:sym typeface="Rasputin Light"/>
                <a:hlinkClick r:id="rId9" tooltip="mailto:fabien@bezan.fr"/>
              </a:rPr>
              <a:t>fabien@bezan.fr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277341" y="6476058"/>
            <a:ext cx="4206654" cy="2851689"/>
            <a:chOff x="0" y="0"/>
            <a:chExt cx="5608872" cy="380225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608872" cy="3802252"/>
            </a:xfrm>
            <a:custGeom>
              <a:avLst/>
              <a:gdLst/>
              <a:ahLst/>
              <a:cxnLst/>
              <a:rect r="r" b="b" t="t" l="l"/>
              <a:pathLst>
                <a:path h="3802252" w="5608872">
                  <a:moveTo>
                    <a:pt x="0" y="0"/>
                  </a:moveTo>
                  <a:lnTo>
                    <a:pt x="5608872" y="0"/>
                  </a:lnTo>
                  <a:lnTo>
                    <a:pt x="5608872" y="3802252"/>
                  </a:lnTo>
                  <a:lnTo>
                    <a:pt x="0" y="380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grpSp>
          <p:nvGrpSpPr>
            <p:cNvPr name="Group 10" id="10"/>
            <p:cNvGrpSpPr/>
            <p:nvPr/>
          </p:nvGrpSpPr>
          <p:grpSpPr>
            <a:xfrm rot="0">
              <a:off x="142179" y="936114"/>
              <a:ext cx="5324513" cy="1930023"/>
              <a:chOff x="0" y="0"/>
              <a:chExt cx="1357004" cy="491885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357004" cy="491885"/>
              </a:xfrm>
              <a:custGeom>
                <a:avLst/>
                <a:gdLst/>
                <a:ahLst/>
                <a:cxnLst/>
                <a:rect r="r" b="b" t="t" l="l"/>
                <a:pathLst>
                  <a:path h="491885" w="1357004">
                    <a:moveTo>
                      <a:pt x="1153804" y="0"/>
                    </a:moveTo>
                    <a:cubicBezTo>
                      <a:pt x="1266028" y="0"/>
                      <a:pt x="1357004" y="110112"/>
                      <a:pt x="1357004" y="245943"/>
                    </a:cubicBezTo>
                    <a:cubicBezTo>
                      <a:pt x="1357004" y="381773"/>
                      <a:pt x="1266028" y="491885"/>
                      <a:pt x="1153804" y="491885"/>
                    </a:cubicBezTo>
                    <a:lnTo>
                      <a:pt x="203200" y="491885"/>
                    </a:lnTo>
                    <a:cubicBezTo>
                      <a:pt x="90976" y="491885"/>
                      <a:pt x="0" y="381773"/>
                      <a:pt x="0" y="245943"/>
                    </a:cubicBezTo>
                    <a:cubicBezTo>
                      <a:pt x="0" y="11011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28575"/>
                <a:ext cx="1357004" cy="46331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716"/>
                  </a:lnSpc>
                </a:pPr>
                <a:r>
                  <a:rPr lang="en-US" sz="1699" spc="27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BRETAGNE &amp;</a:t>
                </a:r>
              </a:p>
              <a:p>
                <a:pPr algn="ctr">
                  <a:lnSpc>
                    <a:spcPts val="1716"/>
                  </a:lnSpc>
                </a:pPr>
                <a:r>
                  <a:rPr lang="en-US" sz="1699" spc="27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NANTES Agglomération</a:t>
                </a:r>
              </a:p>
            </p:txBody>
          </p:sp>
        </p:grpSp>
      </p:grpSp>
      <p:grpSp>
        <p:nvGrpSpPr>
          <p:cNvPr name="Group 13" id="13"/>
          <p:cNvGrpSpPr/>
          <p:nvPr/>
        </p:nvGrpSpPr>
        <p:grpSpPr>
          <a:xfrm rot="0">
            <a:off x="5718112" y="6476058"/>
            <a:ext cx="4094398" cy="2851689"/>
            <a:chOff x="0" y="0"/>
            <a:chExt cx="5459197" cy="380225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459197" cy="3802252"/>
            </a:xfrm>
            <a:custGeom>
              <a:avLst/>
              <a:gdLst/>
              <a:ahLst/>
              <a:cxnLst/>
              <a:rect r="r" b="b" t="t" l="l"/>
              <a:pathLst>
                <a:path h="3802252" w="5459197">
                  <a:moveTo>
                    <a:pt x="0" y="0"/>
                  </a:moveTo>
                  <a:lnTo>
                    <a:pt x="5459197" y="0"/>
                  </a:lnTo>
                  <a:lnTo>
                    <a:pt x="5459197" y="3802252"/>
                  </a:lnTo>
                  <a:lnTo>
                    <a:pt x="0" y="380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grpSp>
          <p:nvGrpSpPr>
            <p:cNvPr name="Group 15" id="15"/>
            <p:cNvGrpSpPr/>
            <p:nvPr/>
          </p:nvGrpSpPr>
          <p:grpSpPr>
            <a:xfrm rot="0">
              <a:off x="371583" y="1180429"/>
              <a:ext cx="4716030" cy="1441394"/>
              <a:chOff x="0" y="0"/>
              <a:chExt cx="1201926" cy="36735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201926" cy="367353"/>
              </a:xfrm>
              <a:custGeom>
                <a:avLst/>
                <a:gdLst/>
                <a:ahLst/>
                <a:cxnLst/>
                <a:rect r="r" b="b" t="t" l="l"/>
                <a:pathLst>
                  <a:path h="367353" w="1201926">
                    <a:moveTo>
                      <a:pt x="998726" y="0"/>
                    </a:moveTo>
                    <a:cubicBezTo>
                      <a:pt x="1110950" y="0"/>
                      <a:pt x="1201926" y="82235"/>
                      <a:pt x="1201926" y="183677"/>
                    </a:cubicBezTo>
                    <a:cubicBezTo>
                      <a:pt x="1201926" y="285118"/>
                      <a:pt x="1110950" y="367353"/>
                      <a:pt x="998726" y="367353"/>
                    </a:cubicBezTo>
                    <a:lnTo>
                      <a:pt x="203200" y="367353"/>
                    </a:lnTo>
                    <a:cubicBezTo>
                      <a:pt x="90976" y="367353"/>
                      <a:pt x="0" y="285118"/>
                      <a:pt x="0" y="183677"/>
                    </a:cubicBezTo>
                    <a:cubicBezTo>
                      <a:pt x="0" y="8223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28575"/>
                <a:ext cx="1201926" cy="33877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717"/>
                  </a:lnSpc>
                </a:pPr>
                <a:r>
                  <a:rPr lang="en-US" sz="1700" spc="272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Région parisienne</a:t>
                </a: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F67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19127" y="0"/>
            <a:ext cx="11668873" cy="10287000"/>
            <a:chOff x="0" y="0"/>
            <a:chExt cx="307328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73284" cy="2709333"/>
            </a:xfrm>
            <a:custGeom>
              <a:avLst/>
              <a:gdLst/>
              <a:ahLst/>
              <a:cxnLst/>
              <a:rect r="r" b="b" t="t" l="l"/>
              <a:pathLst>
                <a:path h="2709333" w="3073284">
                  <a:moveTo>
                    <a:pt x="0" y="0"/>
                  </a:moveTo>
                  <a:lnTo>
                    <a:pt x="3073284" y="0"/>
                  </a:lnTo>
                  <a:lnTo>
                    <a:pt x="30732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07328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659544" y="-5957616"/>
            <a:ext cx="8857785" cy="8525618"/>
          </a:xfrm>
          <a:custGeom>
            <a:avLst/>
            <a:gdLst/>
            <a:ahLst/>
            <a:cxnLst/>
            <a:rect r="r" b="b" t="t" l="l"/>
            <a:pathLst>
              <a:path h="8525618" w="8857785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243551">
            <a:off x="-1160813" y="6580060"/>
            <a:ext cx="5915271" cy="9375789"/>
          </a:xfrm>
          <a:custGeom>
            <a:avLst/>
            <a:gdLst/>
            <a:ahLst/>
            <a:cxnLst/>
            <a:rect r="r" b="b" t="t" l="l"/>
            <a:pathLst>
              <a:path h="9375789" w="5915271">
                <a:moveTo>
                  <a:pt x="0" y="0"/>
                </a:moveTo>
                <a:lnTo>
                  <a:pt x="5915270" y="0"/>
                </a:lnTo>
                <a:lnTo>
                  <a:pt x="5915270" y="9375789"/>
                </a:lnTo>
                <a:lnTo>
                  <a:pt x="0" y="937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41376" y="2523208"/>
            <a:ext cx="6087660" cy="5240584"/>
            <a:chOff x="0" y="0"/>
            <a:chExt cx="8116879" cy="6987446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4152170"/>
              <a:ext cx="8116879" cy="28352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12"/>
                </a:lnSpc>
              </a:pPr>
              <a:r>
                <a:rPr lang="en-US" sz="2874">
                  <a:solidFill>
                    <a:srgbClr val="FFFFFF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Créer des moments de team building pour resserer les liens entre vos collaborateurs avec des jeux, du bien-être, des “takeaway” et du fun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0"/>
              <a:ext cx="8116879" cy="2489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380"/>
                </a:lnSpc>
              </a:pPr>
              <a:r>
                <a:rPr lang="en-US" sz="6150">
                  <a:solidFill>
                    <a:srgbClr val="FFFFFF"/>
                  </a:solidFill>
                  <a:latin typeface="Rasputin Light"/>
                  <a:ea typeface="Rasputin Light"/>
                  <a:cs typeface="Rasputin Light"/>
                  <a:sym typeface="Rasputin Light"/>
                </a:rPr>
                <a:t>Qui sommes nous?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619127" y="859871"/>
            <a:ext cx="11719284" cy="8851693"/>
            <a:chOff x="0" y="0"/>
            <a:chExt cx="15625712" cy="11802257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2196065" y="3939771"/>
              <a:ext cx="3515795" cy="4091106"/>
              <a:chOff x="0" y="0"/>
              <a:chExt cx="6985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6">
                  <a:alphaModFix amt="80000"/>
                </a:blip>
                <a:stretch>
                  <a:fillRect l="-37327" t="0" r="-37327" b="0"/>
                </a:stretch>
              </a:blip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7752296" y="769723"/>
              <a:ext cx="3515795" cy="4091106"/>
              <a:chOff x="0" y="0"/>
              <a:chExt cx="6985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7">
                  <a:alphaModFix amt="80000"/>
                </a:blip>
                <a:stretch>
                  <a:fillRect l="-37163" t="0" r="-37163" b="0"/>
                </a:stretch>
              </a:blip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4066403" y="769723"/>
              <a:ext cx="3515795" cy="4091106"/>
              <a:chOff x="0" y="0"/>
              <a:chExt cx="6985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8">
                  <a:alphaModFix amt="80000"/>
                </a:blip>
                <a:stretch>
                  <a:fillRect l="-53434" t="0" r="-53434" b="0"/>
                </a:stretch>
              </a:blipFill>
            </p:spPr>
          </p:sp>
        </p:grpSp>
        <p:grpSp>
          <p:nvGrpSpPr>
            <p:cNvPr name="Group 17" id="17"/>
            <p:cNvGrpSpPr/>
            <p:nvPr/>
          </p:nvGrpSpPr>
          <p:grpSpPr>
            <a:xfrm rot="0">
              <a:off x="4066403" y="7133437"/>
              <a:ext cx="3515795" cy="4091106"/>
              <a:chOff x="0" y="0"/>
              <a:chExt cx="6985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9">
                  <a:alphaModFix amt="80000"/>
                </a:blip>
                <a:stretch>
                  <a:fillRect l="-37431" t="0" r="-37431" b="0"/>
                </a:stretch>
              </a:blipFill>
            </p:spPr>
          </p:sp>
        </p:grpSp>
        <p:grpSp>
          <p:nvGrpSpPr>
            <p:cNvPr name="Group 19" id="19"/>
            <p:cNvGrpSpPr/>
            <p:nvPr/>
          </p:nvGrpSpPr>
          <p:grpSpPr>
            <a:xfrm rot="0">
              <a:off x="4298669" y="2134957"/>
              <a:ext cx="3051263" cy="1124974"/>
              <a:chOff x="0" y="0"/>
              <a:chExt cx="536225" cy="197701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536225" cy="197701"/>
              </a:xfrm>
              <a:custGeom>
                <a:avLst/>
                <a:gdLst/>
                <a:ahLst/>
                <a:cxnLst/>
                <a:rect r="r" b="b" t="t" l="l"/>
                <a:pathLst>
                  <a:path h="197701" w="536225">
                    <a:moveTo>
                      <a:pt x="98851" y="0"/>
                    </a:moveTo>
                    <a:lnTo>
                      <a:pt x="437374" y="0"/>
                    </a:lnTo>
                    <a:cubicBezTo>
                      <a:pt x="491968" y="0"/>
                      <a:pt x="536225" y="44257"/>
                      <a:pt x="536225" y="98851"/>
                    </a:cubicBezTo>
                    <a:lnTo>
                      <a:pt x="536225" y="98851"/>
                    </a:lnTo>
                    <a:cubicBezTo>
                      <a:pt x="536225" y="125067"/>
                      <a:pt x="525810" y="150211"/>
                      <a:pt x="507272" y="168749"/>
                    </a:cubicBezTo>
                    <a:cubicBezTo>
                      <a:pt x="488734" y="187287"/>
                      <a:pt x="463591" y="197701"/>
                      <a:pt x="437374" y="197701"/>
                    </a:cubicBezTo>
                    <a:lnTo>
                      <a:pt x="98851" y="197701"/>
                    </a:lnTo>
                    <a:cubicBezTo>
                      <a:pt x="72634" y="197701"/>
                      <a:pt x="47491" y="187287"/>
                      <a:pt x="28953" y="168749"/>
                    </a:cubicBezTo>
                    <a:cubicBezTo>
                      <a:pt x="10415" y="150211"/>
                      <a:pt x="0" y="125067"/>
                      <a:pt x="0" y="98851"/>
                    </a:cubicBezTo>
                    <a:lnTo>
                      <a:pt x="0" y="98851"/>
                    </a:lnTo>
                    <a:cubicBezTo>
                      <a:pt x="0" y="72634"/>
                      <a:pt x="10415" y="47491"/>
                      <a:pt x="28953" y="28953"/>
                    </a:cubicBezTo>
                    <a:cubicBezTo>
                      <a:pt x="47491" y="10415"/>
                      <a:pt x="72634" y="0"/>
                      <a:pt x="98851" y="0"/>
                    </a:cubicBezTo>
                    <a:close/>
                  </a:path>
                </a:pathLst>
              </a:custGeom>
              <a:solidFill>
                <a:srgbClr val="BE9A7C">
                  <a:alpha val="80000"/>
                </a:srgbClr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85725"/>
                <a:ext cx="536225" cy="28342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4295062" y="8418385"/>
              <a:ext cx="3051263" cy="1404665"/>
              <a:chOff x="0" y="0"/>
              <a:chExt cx="536225" cy="246854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536225" cy="246854"/>
              </a:xfrm>
              <a:custGeom>
                <a:avLst/>
                <a:gdLst/>
                <a:ahLst/>
                <a:cxnLst/>
                <a:rect r="r" b="b" t="t" l="l"/>
                <a:pathLst>
                  <a:path h="246854" w="536225">
                    <a:moveTo>
                      <a:pt x="123427" y="0"/>
                    </a:moveTo>
                    <a:lnTo>
                      <a:pt x="412798" y="0"/>
                    </a:lnTo>
                    <a:cubicBezTo>
                      <a:pt x="480964" y="0"/>
                      <a:pt x="536225" y="55260"/>
                      <a:pt x="536225" y="123427"/>
                    </a:cubicBezTo>
                    <a:lnTo>
                      <a:pt x="536225" y="123427"/>
                    </a:lnTo>
                    <a:cubicBezTo>
                      <a:pt x="536225" y="191594"/>
                      <a:pt x="480964" y="246854"/>
                      <a:pt x="412798" y="246854"/>
                    </a:cubicBezTo>
                    <a:lnTo>
                      <a:pt x="123427" y="246854"/>
                    </a:lnTo>
                    <a:cubicBezTo>
                      <a:pt x="55260" y="246854"/>
                      <a:pt x="0" y="191594"/>
                      <a:pt x="0" y="123427"/>
                    </a:cubicBezTo>
                    <a:lnTo>
                      <a:pt x="0" y="123427"/>
                    </a:lnTo>
                    <a:cubicBezTo>
                      <a:pt x="0" y="55260"/>
                      <a:pt x="55260" y="0"/>
                      <a:pt x="123427" y="0"/>
                    </a:cubicBezTo>
                    <a:close/>
                  </a:path>
                </a:pathLst>
              </a:custGeom>
              <a:solidFill>
                <a:srgbClr val="BE9A7C">
                  <a:alpha val="80000"/>
                </a:srgbClr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85725"/>
                <a:ext cx="536225" cy="33257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2428331" y="5478527"/>
              <a:ext cx="3051263" cy="798636"/>
              <a:chOff x="0" y="0"/>
              <a:chExt cx="536225" cy="140351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36225" cy="140351"/>
              </a:xfrm>
              <a:custGeom>
                <a:avLst/>
                <a:gdLst/>
                <a:ahLst/>
                <a:cxnLst/>
                <a:rect r="r" b="b" t="t" l="l"/>
                <a:pathLst>
                  <a:path h="140351" w="536225">
                    <a:moveTo>
                      <a:pt x="70176" y="0"/>
                    </a:moveTo>
                    <a:lnTo>
                      <a:pt x="466049" y="0"/>
                    </a:lnTo>
                    <a:cubicBezTo>
                      <a:pt x="504806" y="0"/>
                      <a:pt x="536225" y="31419"/>
                      <a:pt x="536225" y="70176"/>
                    </a:cubicBezTo>
                    <a:lnTo>
                      <a:pt x="536225" y="70176"/>
                    </a:lnTo>
                    <a:cubicBezTo>
                      <a:pt x="536225" y="108932"/>
                      <a:pt x="504806" y="140351"/>
                      <a:pt x="466049" y="140351"/>
                    </a:cubicBezTo>
                    <a:lnTo>
                      <a:pt x="70176" y="140351"/>
                    </a:lnTo>
                    <a:cubicBezTo>
                      <a:pt x="31419" y="140351"/>
                      <a:pt x="0" y="108932"/>
                      <a:pt x="0" y="70176"/>
                    </a:cubicBezTo>
                    <a:lnTo>
                      <a:pt x="0" y="70176"/>
                    </a:lnTo>
                    <a:cubicBezTo>
                      <a:pt x="0" y="31419"/>
                      <a:pt x="31419" y="0"/>
                      <a:pt x="70176" y="0"/>
                    </a:cubicBezTo>
                    <a:close/>
                  </a:path>
                </a:pathLst>
              </a:custGeom>
              <a:solidFill>
                <a:srgbClr val="BE9A7C">
                  <a:alpha val="80000"/>
                </a:srgbClr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85725"/>
                <a:ext cx="536225" cy="22607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7868429" y="2134957"/>
              <a:ext cx="3283529" cy="1124974"/>
              <a:chOff x="0" y="0"/>
              <a:chExt cx="577043" cy="197701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577043" cy="197701"/>
              </a:xfrm>
              <a:custGeom>
                <a:avLst/>
                <a:gdLst/>
                <a:ahLst/>
                <a:cxnLst/>
                <a:rect r="r" b="b" t="t" l="l"/>
                <a:pathLst>
                  <a:path h="197701" w="577043">
                    <a:moveTo>
                      <a:pt x="98851" y="0"/>
                    </a:moveTo>
                    <a:lnTo>
                      <a:pt x="478192" y="0"/>
                    </a:lnTo>
                    <a:cubicBezTo>
                      <a:pt x="504409" y="0"/>
                      <a:pt x="529552" y="10415"/>
                      <a:pt x="548090" y="28953"/>
                    </a:cubicBezTo>
                    <a:cubicBezTo>
                      <a:pt x="566628" y="47491"/>
                      <a:pt x="577043" y="72634"/>
                      <a:pt x="577043" y="98851"/>
                    </a:cubicBezTo>
                    <a:lnTo>
                      <a:pt x="577043" y="98851"/>
                    </a:lnTo>
                    <a:cubicBezTo>
                      <a:pt x="577043" y="125067"/>
                      <a:pt x="566628" y="150211"/>
                      <a:pt x="548090" y="168749"/>
                    </a:cubicBezTo>
                    <a:cubicBezTo>
                      <a:pt x="529552" y="187287"/>
                      <a:pt x="504409" y="197701"/>
                      <a:pt x="478192" y="197701"/>
                    </a:cubicBezTo>
                    <a:lnTo>
                      <a:pt x="98851" y="197701"/>
                    </a:lnTo>
                    <a:cubicBezTo>
                      <a:pt x="72634" y="197701"/>
                      <a:pt x="47491" y="187287"/>
                      <a:pt x="28953" y="168749"/>
                    </a:cubicBezTo>
                    <a:cubicBezTo>
                      <a:pt x="10415" y="150211"/>
                      <a:pt x="0" y="125067"/>
                      <a:pt x="0" y="98851"/>
                    </a:cubicBezTo>
                    <a:lnTo>
                      <a:pt x="0" y="98851"/>
                    </a:lnTo>
                    <a:cubicBezTo>
                      <a:pt x="0" y="72634"/>
                      <a:pt x="10415" y="47491"/>
                      <a:pt x="28953" y="28953"/>
                    </a:cubicBezTo>
                    <a:cubicBezTo>
                      <a:pt x="47491" y="10415"/>
                      <a:pt x="72634" y="0"/>
                      <a:pt x="98851" y="0"/>
                    </a:cubicBezTo>
                    <a:close/>
                  </a:path>
                </a:pathLst>
              </a:custGeom>
              <a:solidFill>
                <a:srgbClr val="BE9A7C">
                  <a:alpha val="80000"/>
                </a:srgbClr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85725"/>
                <a:ext cx="577043" cy="28342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99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7752296" y="7133437"/>
              <a:ext cx="3515795" cy="4091106"/>
              <a:chOff x="0" y="0"/>
              <a:chExt cx="6985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10">
                  <a:alphaModFix amt="80000"/>
                </a:blip>
                <a:stretch>
                  <a:fillRect l="-37431" t="0" r="-37431" b="0"/>
                </a:stretch>
              </a:blipFill>
            </p:spPr>
          </p:sp>
        </p:grpSp>
        <p:grpSp>
          <p:nvGrpSpPr>
            <p:cNvPr name="Group 33" id="33"/>
            <p:cNvGrpSpPr/>
            <p:nvPr/>
          </p:nvGrpSpPr>
          <p:grpSpPr>
            <a:xfrm rot="0">
              <a:off x="7866452" y="8418385"/>
              <a:ext cx="3283529" cy="1288121"/>
              <a:chOff x="0" y="0"/>
              <a:chExt cx="577043" cy="226372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577043" cy="226372"/>
              </a:xfrm>
              <a:custGeom>
                <a:avLst/>
                <a:gdLst/>
                <a:ahLst/>
                <a:cxnLst/>
                <a:rect r="r" b="b" t="t" l="l"/>
                <a:pathLst>
                  <a:path h="226372" w="577043">
                    <a:moveTo>
                      <a:pt x="113186" y="0"/>
                    </a:moveTo>
                    <a:lnTo>
                      <a:pt x="463856" y="0"/>
                    </a:lnTo>
                    <a:cubicBezTo>
                      <a:pt x="493875" y="0"/>
                      <a:pt x="522665" y="11925"/>
                      <a:pt x="543891" y="33151"/>
                    </a:cubicBezTo>
                    <a:cubicBezTo>
                      <a:pt x="565118" y="54378"/>
                      <a:pt x="577043" y="83167"/>
                      <a:pt x="577043" y="113186"/>
                    </a:cubicBezTo>
                    <a:lnTo>
                      <a:pt x="577043" y="113186"/>
                    </a:lnTo>
                    <a:cubicBezTo>
                      <a:pt x="577043" y="175697"/>
                      <a:pt x="526367" y="226372"/>
                      <a:pt x="463856" y="226372"/>
                    </a:cubicBezTo>
                    <a:lnTo>
                      <a:pt x="113186" y="226372"/>
                    </a:lnTo>
                    <a:cubicBezTo>
                      <a:pt x="50675" y="226372"/>
                      <a:pt x="0" y="175697"/>
                      <a:pt x="0" y="113186"/>
                    </a:cubicBezTo>
                    <a:lnTo>
                      <a:pt x="0" y="113186"/>
                    </a:lnTo>
                    <a:cubicBezTo>
                      <a:pt x="0" y="50675"/>
                      <a:pt x="50675" y="0"/>
                      <a:pt x="113186" y="0"/>
                    </a:cubicBezTo>
                    <a:close/>
                  </a:path>
                </a:pathLst>
              </a:custGeom>
              <a:solidFill>
                <a:srgbClr val="BE9A7C">
                  <a:alpha val="80000"/>
                </a:srgbClr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-85725"/>
                <a:ext cx="577043" cy="31209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99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9621683" y="3939771"/>
              <a:ext cx="3515795" cy="4091106"/>
              <a:chOff x="0" y="0"/>
              <a:chExt cx="6985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11">
                  <a:alphaModFix amt="80000"/>
                </a:blip>
                <a:stretch>
                  <a:fillRect l="0" t="-14493" r="0" b="-14493"/>
                </a:stretch>
              </a:blipFill>
            </p:spPr>
          </p:sp>
        </p:grpSp>
        <p:grpSp>
          <p:nvGrpSpPr>
            <p:cNvPr name="Group 38" id="38"/>
            <p:cNvGrpSpPr/>
            <p:nvPr/>
          </p:nvGrpSpPr>
          <p:grpSpPr>
            <a:xfrm rot="0">
              <a:off x="5201545" y="9543123"/>
              <a:ext cx="1020630" cy="1020630"/>
              <a:chOff x="0" y="0"/>
              <a:chExt cx="812800" cy="8128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5</a:t>
                </a:r>
              </a:p>
            </p:txBody>
          </p:sp>
        </p:grpSp>
        <p:grpSp>
          <p:nvGrpSpPr>
            <p:cNvPr name="Group 41" id="41"/>
            <p:cNvGrpSpPr/>
            <p:nvPr/>
          </p:nvGrpSpPr>
          <p:grpSpPr>
            <a:xfrm rot="0">
              <a:off x="5201545" y="2919142"/>
              <a:ext cx="1020630" cy="1020630"/>
              <a:chOff x="0" y="0"/>
              <a:chExt cx="812800" cy="8128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1</a:t>
                </a:r>
              </a:p>
            </p:txBody>
          </p:sp>
        </p:grpSp>
        <p:grpSp>
          <p:nvGrpSpPr>
            <p:cNvPr name="Group 44" id="44"/>
            <p:cNvGrpSpPr/>
            <p:nvPr/>
          </p:nvGrpSpPr>
          <p:grpSpPr>
            <a:xfrm rot="0">
              <a:off x="8808813" y="2919142"/>
              <a:ext cx="1020630" cy="1020630"/>
              <a:chOff x="0" y="0"/>
              <a:chExt cx="812800" cy="8128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46" id="46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2</a:t>
                </a:r>
              </a:p>
            </p:txBody>
          </p:sp>
        </p:grpSp>
        <p:grpSp>
          <p:nvGrpSpPr>
            <p:cNvPr name="Group 47" id="47"/>
            <p:cNvGrpSpPr/>
            <p:nvPr/>
          </p:nvGrpSpPr>
          <p:grpSpPr>
            <a:xfrm rot="0">
              <a:off x="10950743" y="6073744"/>
              <a:ext cx="1020630" cy="1020630"/>
              <a:chOff x="0" y="0"/>
              <a:chExt cx="812800" cy="81280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49" id="49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3</a:t>
                </a:r>
              </a:p>
            </p:txBody>
          </p:sp>
        </p:grpSp>
        <p:grpSp>
          <p:nvGrpSpPr>
            <p:cNvPr name="Group 50" id="50"/>
            <p:cNvGrpSpPr/>
            <p:nvPr/>
          </p:nvGrpSpPr>
          <p:grpSpPr>
            <a:xfrm rot="0">
              <a:off x="8937489" y="9543123"/>
              <a:ext cx="1020630" cy="1020630"/>
              <a:chOff x="0" y="0"/>
              <a:chExt cx="812800" cy="812800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52" id="52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4</a:t>
                </a:r>
              </a:p>
            </p:txBody>
          </p:sp>
        </p:grpSp>
        <p:grpSp>
          <p:nvGrpSpPr>
            <p:cNvPr name="Group 53" id="53"/>
            <p:cNvGrpSpPr/>
            <p:nvPr/>
          </p:nvGrpSpPr>
          <p:grpSpPr>
            <a:xfrm rot="0">
              <a:off x="3353808" y="6093383"/>
              <a:ext cx="1020630" cy="1020630"/>
              <a:chOff x="0" y="0"/>
              <a:chExt cx="812800" cy="812800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55" id="55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6</a:t>
                </a:r>
              </a:p>
            </p:txBody>
          </p:sp>
        </p:grpSp>
        <p:grpSp>
          <p:nvGrpSpPr>
            <p:cNvPr name="Group 56" id="56"/>
            <p:cNvGrpSpPr/>
            <p:nvPr/>
          </p:nvGrpSpPr>
          <p:grpSpPr>
            <a:xfrm rot="0">
              <a:off x="6010512" y="4997383"/>
              <a:ext cx="3308616" cy="2210811"/>
              <a:chOff x="0" y="0"/>
              <a:chExt cx="581451" cy="388525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0" y="0"/>
                <a:ext cx="581451" cy="388525"/>
              </a:xfrm>
              <a:custGeom>
                <a:avLst/>
                <a:gdLst/>
                <a:ahLst/>
                <a:cxnLst/>
                <a:rect r="r" b="b" t="t" l="l"/>
                <a:pathLst>
                  <a:path h="388525" w="581451">
                    <a:moveTo>
                      <a:pt x="176554" y="0"/>
                    </a:moveTo>
                    <a:lnTo>
                      <a:pt x="404897" y="0"/>
                    </a:lnTo>
                    <a:cubicBezTo>
                      <a:pt x="451722" y="0"/>
                      <a:pt x="496630" y="18601"/>
                      <a:pt x="529740" y="51711"/>
                    </a:cubicBezTo>
                    <a:cubicBezTo>
                      <a:pt x="562850" y="84822"/>
                      <a:pt x="581451" y="129729"/>
                      <a:pt x="581451" y="176554"/>
                    </a:cubicBezTo>
                    <a:lnTo>
                      <a:pt x="581451" y="211971"/>
                    </a:lnTo>
                    <a:cubicBezTo>
                      <a:pt x="581451" y="309479"/>
                      <a:pt x="502405" y="388525"/>
                      <a:pt x="404897" y="388525"/>
                    </a:cubicBezTo>
                    <a:lnTo>
                      <a:pt x="176554" y="388525"/>
                    </a:lnTo>
                    <a:cubicBezTo>
                      <a:pt x="129729" y="388525"/>
                      <a:pt x="84822" y="369924"/>
                      <a:pt x="51711" y="336813"/>
                    </a:cubicBezTo>
                    <a:cubicBezTo>
                      <a:pt x="18601" y="303703"/>
                      <a:pt x="0" y="258796"/>
                      <a:pt x="0" y="211971"/>
                    </a:cubicBezTo>
                    <a:lnTo>
                      <a:pt x="0" y="176554"/>
                    </a:lnTo>
                    <a:cubicBezTo>
                      <a:pt x="0" y="79046"/>
                      <a:pt x="79046" y="0"/>
                      <a:pt x="176554" y="0"/>
                    </a:cubicBezTo>
                    <a:close/>
                  </a:path>
                </a:pathLst>
              </a:custGeom>
              <a:solidFill>
                <a:srgbClr val="BE9A7C">
                  <a:alpha val="49804"/>
                </a:srgbClr>
              </a:solidFill>
            </p:spPr>
          </p:sp>
          <p:sp>
            <p:nvSpPr>
              <p:cNvPr name="TextBox 58" id="58"/>
              <p:cNvSpPr txBox="true"/>
              <p:nvPr/>
            </p:nvSpPr>
            <p:spPr>
              <a:xfrm>
                <a:off x="0" y="-85725"/>
                <a:ext cx="581451" cy="4742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grpSp>
          <p:nvGrpSpPr>
            <p:cNvPr name="Group 59" id="59"/>
            <p:cNvGrpSpPr/>
            <p:nvPr/>
          </p:nvGrpSpPr>
          <p:grpSpPr>
            <a:xfrm rot="0">
              <a:off x="41855" y="5539831"/>
              <a:ext cx="2264003" cy="1067826"/>
              <a:chOff x="0" y="0"/>
              <a:chExt cx="555363" cy="261939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555363" cy="261939"/>
              </a:xfrm>
              <a:custGeom>
                <a:avLst/>
                <a:gdLst/>
                <a:ahLst/>
                <a:cxnLst/>
                <a:rect r="r" b="b" t="t" l="l"/>
                <a:pathLst>
                  <a:path h="261939" w="555363">
                    <a:moveTo>
                      <a:pt x="352163" y="0"/>
                    </a:moveTo>
                    <a:cubicBezTo>
                      <a:pt x="464387" y="0"/>
                      <a:pt x="555363" y="58637"/>
                      <a:pt x="555363" y="130970"/>
                    </a:cubicBezTo>
                    <a:cubicBezTo>
                      <a:pt x="555363" y="203302"/>
                      <a:pt x="464387" y="261939"/>
                      <a:pt x="352163" y="261939"/>
                    </a:cubicBezTo>
                    <a:lnTo>
                      <a:pt x="203200" y="261939"/>
                    </a:lnTo>
                    <a:cubicBezTo>
                      <a:pt x="90976" y="261939"/>
                      <a:pt x="0" y="203302"/>
                      <a:pt x="0" y="130970"/>
                    </a:cubicBezTo>
                    <a:cubicBezTo>
                      <a:pt x="0" y="5863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61" id="61"/>
              <p:cNvSpPr txBox="true"/>
              <p:nvPr/>
            </p:nvSpPr>
            <p:spPr>
              <a:xfrm>
                <a:off x="0" y="9525"/>
                <a:ext cx="555363" cy="25241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111"/>
                  </a:lnSpc>
                </a:pP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🔪ATELIER CUISINE</a:t>
                </a:r>
              </a:p>
            </p:txBody>
          </p:sp>
        </p:grpSp>
        <p:grpSp>
          <p:nvGrpSpPr>
            <p:cNvPr name="Group 62" id="62"/>
            <p:cNvGrpSpPr/>
            <p:nvPr/>
          </p:nvGrpSpPr>
          <p:grpSpPr>
            <a:xfrm rot="0">
              <a:off x="2618035" y="0"/>
              <a:ext cx="5046785" cy="593753"/>
              <a:chOff x="0" y="0"/>
              <a:chExt cx="1237984" cy="145649"/>
            </a:xfrm>
          </p:grpSpPr>
          <p:sp>
            <p:nvSpPr>
              <p:cNvPr name="Freeform 63" id="63"/>
              <p:cNvSpPr/>
              <p:nvPr/>
            </p:nvSpPr>
            <p:spPr>
              <a:xfrm flipH="false" flipV="false" rot="0">
                <a:off x="0" y="0"/>
                <a:ext cx="1237984" cy="145649"/>
              </a:xfrm>
              <a:custGeom>
                <a:avLst/>
                <a:gdLst/>
                <a:ahLst/>
                <a:cxnLst/>
                <a:rect r="r" b="b" t="t" l="l"/>
                <a:pathLst>
                  <a:path h="145649" w="1237984">
                    <a:moveTo>
                      <a:pt x="1034784" y="0"/>
                    </a:moveTo>
                    <a:cubicBezTo>
                      <a:pt x="1147008" y="0"/>
                      <a:pt x="1237984" y="32605"/>
                      <a:pt x="1237984" y="72824"/>
                    </a:cubicBezTo>
                    <a:cubicBezTo>
                      <a:pt x="1237984" y="113044"/>
                      <a:pt x="1147008" y="145649"/>
                      <a:pt x="1034784" y="145649"/>
                    </a:cubicBezTo>
                    <a:lnTo>
                      <a:pt x="203200" y="145649"/>
                    </a:lnTo>
                    <a:cubicBezTo>
                      <a:pt x="90976" y="145649"/>
                      <a:pt x="0" y="113044"/>
                      <a:pt x="0" y="72824"/>
                    </a:cubicBezTo>
                    <a:cubicBezTo>
                      <a:pt x="0" y="3260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64" id="64"/>
              <p:cNvSpPr txBox="true"/>
              <p:nvPr/>
            </p:nvSpPr>
            <p:spPr>
              <a:xfrm>
                <a:off x="0" y="9525"/>
                <a:ext cx="1237984" cy="13612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111"/>
                  </a:lnSpc>
                </a:pP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🤝</a:t>
                </a: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 COHÉSION D’ÉQUIPE</a:t>
                </a:r>
              </a:p>
            </p:txBody>
          </p:sp>
        </p:grpSp>
        <p:grpSp>
          <p:nvGrpSpPr>
            <p:cNvPr name="Group 65" id="65"/>
            <p:cNvGrpSpPr/>
            <p:nvPr/>
          </p:nvGrpSpPr>
          <p:grpSpPr>
            <a:xfrm rot="0">
              <a:off x="9761654" y="10771615"/>
              <a:ext cx="5651906" cy="861363"/>
              <a:chOff x="0" y="0"/>
              <a:chExt cx="1386421" cy="211294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1386421" cy="211294"/>
              </a:xfrm>
              <a:custGeom>
                <a:avLst/>
                <a:gdLst/>
                <a:ahLst/>
                <a:cxnLst/>
                <a:rect r="r" b="b" t="t" l="l"/>
                <a:pathLst>
                  <a:path h="211294" w="1386421">
                    <a:moveTo>
                      <a:pt x="1183221" y="0"/>
                    </a:moveTo>
                    <a:cubicBezTo>
                      <a:pt x="1295445" y="0"/>
                      <a:pt x="1386421" y="47300"/>
                      <a:pt x="1386421" y="105647"/>
                    </a:cubicBezTo>
                    <a:cubicBezTo>
                      <a:pt x="1386421" y="163994"/>
                      <a:pt x="1295445" y="211294"/>
                      <a:pt x="1183221" y="211294"/>
                    </a:cubicBezTo>
                    <a:lnTo>
                      <a:pt x="203200" y="211294"/>
                    </a:lnTo>
                    <a:cubicBezTo>
                      <a:pt x="90976" y="211294"/>
                      <a:pt x="0" y="163994"/>
                      <a:pt x="0" y="105647"/>
                    </a:cubicBezTo>
                    <a:cubicBezTo>
                      <a:pt x="0" y="4730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67" id="67"/>
              <p:cNvSpPr txBox="true"/>
              <p:nvPr/>
            </p:nvSpPr>
            <p:spPr>
              <a:xfrm>
                <a:off x="0" y="9525"/>
                <a:ext cx="1386421" cy="20176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111"/>
                  </a:lnSpc>
                </a:pP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🤸‍♀️</a:t>
                </a: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JEUX D’ÉQUILIBRE &amp; ACROYOGA</a:t>
                </a:r>
              </a:p>
            </p:txBody>
          </p:sp>
        </p:grpSp>
        <p:grpSp>
          <p:nvGrpSpPr>
            <p:cNvPr name="Group 68" id="68"/>
            <p:cNvGrpSpPr/>
            <p:nvPr/>
          </p:nvGrpSpPr>
          <p:grpSpPr>
            <a:xfrm rot="0">
              <a:off x="1904319" y="11202297"/>
              <a:ext cx="4520011" cy="599960"/>
              <a:chOff x="0" y="0"/>
              <a:chExt cx="1317222" cy="174840"/>
            </a:xfrm>
          </p:grpSpPr>
          <p:sp>
            <p:nvSpPr>
              <p:cNvPr name="Freeform 69" id="69"/>
              <p:cNvSpPr/>
              <p:nvPr/>
            </p:nvSpPr>
            <p:spPr>
              <a:xfrm flipH="false" flipV="false" rot="0">
                <a:off x="0" y="0"/>
                <a:ext cx="1317222" cy="174840"/>
              </a:xfrm>
              <a:custGeom>
                <a:avLst/>
                <a:gdLst/>
                <a:ahLst/>
                <a:cxnLst/>
                <a:rect r="r" b="b" t="t" l="l"/>
                <a:pathLst>
                  <a:path h="174840" w="1317222">
                    <a:moveTo>
                      <a:pt x="1114022" y="0"/>
                    </a:moveTo>
                    <a:cubicBezTo>
                      <a:pt x="1226246" y="0"/>
                      <a:pt x="1317222" y="39139"/>
                      <a:pt x="1317222" y="87420"/>
                    </a:cubicBezTo>
                    <a:cubicBezTo>
                      <a:pt x="1317222" y="135701"/>
                      <a:pt x="1226246" y="174840"/>
                      <a:pt x="1114022" y="174840"/>
                    </a:cubicBezTo>
                    <a:lnTo>
                      <a:pt x="203200" y="174840"/>
                    </a:lnTo>
                    <a:cubicBezTo>
                      <a:pt x="90976" y="174840"/>
                      <a:pt x="0" y="135701"/>
                      <a:pt x="0" y="87420"/>
                    </a:cubicBezTo>
                    <a:cubicBezTo>
                      <a:pt x="0" y="3913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70" id="70"/>
              <p:cNvSpPr txBox="true"/>
              <p:nvPr/>
            </p:nvSpPr>
            <p:spPr>
              <a:xfrm>
                <a:off x="0" y="9525"/>
                <a:ext cx="1317222" cy="16531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111"/>
                  </a:lnSpc>
                </a:pP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👐</a:t>
                </a: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COURS DE MASSAGE</a:t>
                </a:r>
              </a:p>
            </p:txBody>
          </p:sp>
        </p:grpSp>
        <p:grpSp>
          <p:nvGrpSpPr>
            <p:cNvPr name="Group 71" id="71"/>
            <p:cNvGrpSpPr/>
            <p:nvPr/>
          </p:nvGrpSpPr>
          <p:grpSpPr>
            <a:xfrm rot="0">
              <a:off x="977836" y="413578"/>
              <a:ext cx="4587604" cy="1060963"/>
              <a:chOff x="0" y="0"/>
              <a:chExt cx="1125346" cy="260256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0" y="0"/>
                <a:ext cx="1125346" cy="260256"/>
              </a:xfrm>
              <a:custGeom>
                <a:avLst/>
                <a:gdLst/>
                <a:ahLst/>
                <a:cxnLst/>
                <a:rect r="r" b="b" t="t" l="l"/>
                <a:pathLst>
                  <a:path h="260256" w="1125346">
                    <a:moveTo>
                      <a:pt x="922146" y="0"/>
                    </a:moveTo>
                    <a:cubicBezTo>
                      <a:pt x="1034370" y="0"/>
                      <a:pt x="1125346" y="58260"/>
                      <a:pt x="1125346" y="130128"/>
                    </a:cubicBezTo>
                    <a:cubicBezTo>
                      <a:pt x="1125346" y="201996"/>
                      <a:pt x="1034370" y="260256"/>
                      <a:pt x="922146" y="260256"/>
                    </a:cubicBezTo>
                    <a:lnTo>
                      <a:pt x="203200" y="260256"/>
                    </a:lnTo>
                    <a:cubicBezTo>
                      <a:pt x="90976" y="260256"/>
                      <a:pt x="0" y="201996"/>
                      <a:pt x="0" y="130128"/>
                    </a:cubicBezTo>
                    <a:cubicBezTo>
                      <a:pt x="0" y="5826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73" id="73"/>
              <p:cNvSpPr txBox="true"/>
              <p:nvPr/>
            </p:nvSpPr>
            <p:spPr>
              <a:xfrm>
                <a:off x="0" y="9525"/>
                <a:ext cx="1125346" cy="2507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111"/>
                  </a:lnSpc>
                </a:pP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🧠</a:t>
                </a: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MÉMOIRE &amp; OBSERVATION👀</a:t>
                </a:r>
              </a:p>
            </p:txBody>
          </p:sp>
        </p:grpSp>
        <p:grpSp>
          <p:nvGrpSpPr>
            <p:cNvPr name="Group 74" id="74"/>
            <p:cNvGrpSpPr/>
            <p:nvPr/>
          </p:nvGrpSpPr>
          <p:grpSpPr>
            <a:xfrm rot="0">
              <a:off x="361262" y="1474541"/>
              <a:ext cx="3569246" cy="589428"/>
              <a:chOff x="0" y="0"/>
              <a:chExt cx="875541" cy="144588"/>
            </a:xfrm>
          </p:grpSpPr>
          <p:sp>
            <p:nvSpPr>
              <p:cNvPr name="Freeform 75" id="75"/>
              <p:cNvSpPr/>
              <p:nvPr/>
            </p:nvSpPr>
            <p:spPr>
              <a:xfrm flipH="false" flipV="false" rot="0">
                <a:off x="0" y="0"/>
                <a:ext cx="875541" cy="144588"/>
              </a:xfrm>
              <a:custGeom>
                <a:avLst/>
                <a:gdLst/>
                <a:ahLst/>
                <a:cxnLst/>
                <a:rect r="r" b="b" t="t" l="l"/>
                <a:pathLst>
                  <a:path h="144588" w="875541">
                    <a:moveTo>
                      <a:pt x="672341" y="0"/>
                    </a:moveTo>
                    <a:cubicBezTo>
                      <a:pt x="784566" y="0"/>
                      <a:pt x="875541" y="32367"/>
                      <a:pt x="875541" y="72294"/>
                    </a:cubicBezTo>
                    <a:cubicBezTo>
                      <a:pt x="875541" y="112221"/>
                      <a:pt x="784566" y="144588"/>
                      <a:pt x="672341" y="144588"/>
                    </a:cubicBezTo>
                    <a:lnTo>
                      <a:pt x="203200" y="144588"/>
                    </a:lnTo>
                    <a:cubicBezTo>
                      <a:pt x="90976" y="144588"/>
                      <a:pt x="0" y="112221"/>
                      <a:pt x="0" y="72294"/>
                    </a:cubicBezTo>
                    <a:cubicBezTo>
                      <a:pt x="0" y="3236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76" id="76"/>
              <p:cNvSpPr txBox="true"/>
              <p:nvPr/>
            </p:nvSpPr>
            <p:spPr>
              <a:xfrm>
                <a:off x="0" y="9525"/>
                <a:ext cx="875541" cy="1350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111"/>
                  </a:lnSpc>
                </a:pP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💡</a:t>
                </a: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IMMAGINATION</a:t>
                </a:r>
              </a:p>
            </p:txBody>
          </p:sp>
        </p:grpSp>
        <p:grpSp>
          <p:nvGrpSpPr>
            <p:cNvPr name="Group 77" id="77"/>
            <p:cNvGrpSpPr/>
            <p:nvPr/>
          </p:nvGrpSpPr>
          <p:grpSpPr>
            <a:xfrm rot="0">
              <a:off x="9835400" y="5524983"/>
              <a:ext cx="3088362" cy="920683"/>
              <a:chOff x="0" y="0"/>
              <a:chExt cx="542744" cy="161799"/>
            </a:xfrm>
          </p:grpSpPr>
          <p:sp>
            <p:nvSpPr>
              <p:cNvPr name="Freeform 78" id="78"/>
              <p:cNvSpPr/>
              <p:nvPr/>
            </p:nvSpPr>
            <p:spPr>
              <a:xfrm flipH="false" flipV="false" rot="0">
                <a:off x="0" y="0"/>
                <a:ext cx="542744" cy="161799"/>
              </a:xfrm>
              <a:custGeom>
                <a:avLst/>
                <a:gdLst/>
                <a:ahLst/>
                <a:cxnLst/>
                <a:rect r="r" b="b" t="t" l="l"/>
                <a:pathLst>
                  <a:path h="161799" w="542744">
                    <a:moveTo>
                      <a:pt x="80900" y="0"/>
                    </a:moveTo>
                    <a:lnTo>
                      <a:pt x="461844" y="0"/>
                    </a:lnTo>
                    <a:cubicBezTo>
                      <a:pt x="483300" y="0"/>
                      <a:pt x="503878" y="8523"/>
                      <a:pt x="519049" y="23695"/>
                    </a:cubicBezTo>
                    <a:cubicBezTo>
                      <a:pt x="534221" y="38867"/>
                      <a:pt x="542744" y="59444"/>
                      <a:pt x="542744" y="80900"/>
                    </a:cubicBezTo>
                    <a:lnTo>
                      <a:pt x="542744" y="80900"/>
                    </a:lnTo>
                    <a:cubicBezTo>
                      <a:pt x="542744" y="125579"/>
                      <a:pt x="506524" y="161799"/>
                      <a:pt x="461844" y="161799"/>
                    </a:cubicBezTo>
                    <a:lnTo>
                      <a:pt x="80900" y="161799"/>
                    </a:lnTo>
                    <a:cubicBezTo>
                      <a:pt x="36220" y="161799"/>
                      <a:pt x="0" y="125579"/>
                      <a:pt x="0" y="80900"/>
                    </a:cubicBezTo>
                    <a:lnTo>
                      <a:pt x="0" y="80900"/>
                    </a:lnTo>
                    <a:cubicBezTo>
                      <a:pt x="0" y="36220"/>
                      <a:pt x="36220" y="0"/>
                      <a:pt x="80900" y="0"/>
                    </a:cubicBezTo>
                    <a:close/>
                  </a:path>
                </a:pathLst>
              </a:custGeom>
              <a:solidFill>
                <a:srgbClr val="BE9A7C">
                  <a:alpha val="49804"/>
                </a:srgbClr>
              </a:solidFill>
            </p:spPr>
          </p:sp>
          <p:sp>
            <p:nvSpPr>
              <p:cNvPr name="TextBox 79" id="79"/>
              <p:cNvSpPr txBox="true"/>
              <p:nvPr/>
            </p:nvSpPr>
            <p:spPr>
              <a:xfrm>
                <a:off x="0" y="-114300"/>
                <a:ext cx="542744" cy="27609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79"/>
                  </a:lnSpc>
                </a:pPr>
              </a:p>
            </p:txBody>
          </p:sp>
        </p:grpSp>
        <p:sp>
          <p:nvSpPr>
            <p:cNvPr name="TextBox 80" id="80"/>
            <p:cNvSpPr txBox="true"/>
            <p:nvPr/>
          </p:nvSpPr>
          <p:spPr>
            <a:xfrm rot="0">
              <a:off x="10005041" y="5624069"/>
              <a:ext cx="2770769" cy="7369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96"/>
                </a:lnSpc>
              </a:pPr>
              <a:r>
                <a:rPr lang="en-US" sz="3211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MENTAL</a:t>
              </a:r>
            </a:p>
          </p:txBody>
        </p:sp>
        <p:grpSp>
          <p:nvGrpSpPr>
            <p:cNvPr name="Group 81" id="81"/>
            <p:cNvGrpSpPr/>
            <p:nvPr/>
          </p:nvGrpSpPr>
          <p:grpSpPr>
            <a:xfrm rot="0">
              <a:off x="9996097" y="593753"/>
              <a:ext cx="4885210" cy="589428"/>
              <a:chOff x="0" y="0"/>
              <a:chExt cx="1403368" cy="169324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1403368" cy="169324"/>
              </a:xfrm>
              <a:custGeom>
                <a:avLst/>
                <a:gdLst/>
                <a:ahLst/>
                <a:cxnLst/>
                <a:rect r="r" b="b" t="t" l="l"/>
                <a:pathLst>
                  <a:path h="169324" w="1403368">
                    <a:moveTo>
                      <a:pt x="1200168" y="0"/>
                    </a:moveTo>
                    <a:cubicBezTo>
                      <a:pt x="1312393" y="0"/>
                      <a:pt x="1403368" y="37905"/>
                      <a:pt x="1403368" y="84662"/>
                    </a:cubicBezTo>
                    <a:cubicBezTo>
                      <a:pt x="1403368" y="131420"/>
                      <a:pt x="1312393" y="169324"/>
                      <a:pt x="1200168" y="169324"/>
                    </a:cubicBezTo>
                    <a:lnTo>
                      <a:pt x="203200" y="169324"/>
                    </a:lnTo>
                    <a:cubicBezTo>
                      <a:pt x="90976" y="169324"/>
                      <a:pt x="0" y="131420"/>
                      <a:pt x="0" y="84662"/>
                    </a:cubicBezTo>
                    <a:cubicBezTo>
                      <a:pt x="0" y="3790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83" id="83"/>
              <p:cNvSpPr txBox="true"/>
              <p:nvPr/>
            </p:nvSpPr>
            <p:spPr>
              <a:xfrm>
                <a:off x="0" y="9525"/>
                <a:ext cx="1403368" cy="15979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111"/>
                  </a:lnSpc>
                </a:pP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🫁</a:t>
                </a: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COURS RESPIRATION</a:t>
                </a:r>
              </a:p>
            </p:txBody>
          </p:sp>
        </p:grpSp>
        <p:grpSp>
          <p:nvGrpSpPr>
            <p:cNvPr name="Group 84" id="84"/>
            <p:cNvGrpSpPr/>
            <p:nvPr/>
          </p:nvGrpSpPr>
          <p:grpSpPr>
            <a:xfrm rot="0">
              <a:off x="11268091" y="9903336"/>
              <a:ext cx="4100210" cy="861363"/>
              <a:chOff x="0" y="0"/>
              <a:chExt cx="1005788" cy="211294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1005788" cy="211294"/>
              </a:xfrm>
              <a:custGeom>
                <a:avLst/>
                <a:gdLst/>
                <a:ahLst/>
                <a:cxnLst/>
                <a:rect r="r" b="b" t="t" l="l"/>
                <a:pathLst>
                  <a:path h="211294" w="1005788">
                    <a:moveTo>
                      <a:pt x="802588" y="0"/>
                    </a:moveTo>
                    <a:cubicBezTo>
                      <a:pt x="914812" y="0"/>
                      <a:pt x="1005788" y="47300"/>
                      <a:pt x="1005788" y="105647"/>
                    </a:cubicBezTo>
                    <a:cubicBezTo>
                      <a:pt x="1005788" y="163994"/>
                      <a:pt x="914812" y="211294"/>
                      <a:pt x="802588" y="211294"/>
                    </a:cubicBezTo>
                    <a:lnTo>
                      <a:pt x="203200" y="211294"/>
                    </a:lnTo>
                    <a:cubicBezTo>
                      <a:pt x="90976" y="211294"/>
                      <a:pt x="0" y="163994"/>
                      <a:pt x="0" y="105647"/>
                    </a:cubicBezTo>
                    <a:cubicBezTo>
                      <a:pt x="0" y="4730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86" id="86"/>
              <p:cNvSpPr txBox="true"/>
              <p:nvPr/>
            </p:nvSpPr>
            <p:spPr>
              <a:xfrm>
                <a:off x="0" y="9525"/>
                <a:ext cx="1005788" cy="20176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111"/>
                  </a:lnSpc>
                </a:pP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🧗‍♂️CONFIANCE EN SOIT &amp; AUX AUTRES</a:t>
                </a:r>
              </a:p>
            </p:txBody>
          </p:sp>
        </p:grpSp>
        <p:grpSp>
          <p:nvGrpSpPr>
            <p:cNvPr name="Group 87" id="87"/>
            <p:cNvGrpSpPr/>
            <p:nvPr/>
          </p:nvGrpSpPr>
          <p:grpSpPr>
            <a:xfrm rot="0">
              <a:off x="131092" y="10671860"/>
              <a:ext cx="5070453" cy="589427"/>
              <a:chOff x="0" y="0"/>
              <a:chExt cx="1477632" cy="171771"/>
            </a:xfrm>
          </p:grpSpPr>
          <p:sp>
            <p:nvSpPr>
              <p:cNvPr name="Freeform 88" id="88"/>
              <p:cNvSpPr/>
              <p:nvPr/>
            </p:nvSpPr>
            <p:spPr>
              <a:xfrm flipH="false" flipV="false" rot="0">
                <a:off x="0" y="0"/>
                <a:ext cx="1477632" cy="171771"/>
              </a:xfrm>
              <a:custGeom>
                <a:avLst/>
                <a:gdLst/>
                <a:ahLst/>
                <a:cxnLst/>
                <a:rect r="r" b="b" t="t" l="l"/>
                <a:pathLst>
                  <a:path h="171771" w="1477632">
                    <a:moveTo>
                      <a:pt x="1274432" y="0"/>
                    </a:moveTo>
                    <a:cubicBezTo>
                      <a:pt x="1386656" y="0"/>
                      <a:pt x="1477632" y="38452"/>
                      <a:pt x="1477632" y="85885"/>
                    </a:cubicBezTo>
                    <a:cubicBezTo>
                      <a:pt x="1477632" y="133319"/>
                      <a:pt x="1386656" y="171771"/>
                      <a:pt x="1274432" y="171771"/>
                    </a:cubicBezTo>
                    <a:lnTo>
                      <a:pt x="203200" y="171771"/>
                    </a:lnTo>
                    <a:cubicBezTo>
                      <a:pt x="90976" y="171771"/>
                      <a:pt x="0" y="133319"/>
                      <a:pt x="0" y="85885"/>
                    </a:cubicBezTo>
                    <a:cubicBezTo>
                      <a:pt x="0" y="3845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89" id="89"/>
              <p:cNvSpPr txBox="true"/>
              <p:nvPr/>
            </p:nvSpPr>
            <p:spPr>
              <a:xfrm>
                <a:off x="0" y="9525"/>
                <a:ext cx="1477632" cy="16224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111"/>
                  </a:lnSpc>
                </a:pP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🤼‍♀️JEUX DE CONTACT🤼‍♂️</a:t>
                </a:r>
              </a:p>
            </p:txBody>
          </p:sp>
        </p:grpSp>
        <p:grpSp>
          <p:nvGrpSpPr>
            <p:cNvPr name="Group 90" id="90"/>
            <p:cNvGrpSpPr/>
            <p:nvPr/>
          </p:nvGrpSpPr>
          <p:grpSpPr>
            <a:xfrm rot="0">
              <a:off x="11151958" y="1147055"/>
              <a:ext cx="3407784" cy="886097"/>
              <a:chOff x="0" y="0"/>
              <a:chExt cx="978950" cy="254548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978950" cy="254548"/>
              </a:xfrm>
              <a:custGeom>
                <a:avLst/>
                <a:gdLst/>
                <a:ahLst/>
                <a:cxnLst/>
                <a:rect r="r" b="b" t="t" l="l"/>
                <a:pathLst>
                  <a:path h="254548" w="978950">
                    <a:moveTo>
                      <a:pt x="775750" y="0"/>
                    </a:moveTo>
                    <a:cubicBezTo>
                      <a:pt x="887974" y="0"/>
                      <a:pt x="978950" y="56982"/>
                      <a:pt x="978950" y="127274"/>
                    </a:cubicBezTo>
                    <a:cubicBezTo>
                      <a:pt x="978950" y="197565"/>
                      <a:pt x="887974" y="254548"/>
                      <a:pt x="775750" y="254548"/>
                    </a:cubicBezTo>
                    <a:lnTo>
                      <a:pt x="203200" y="254548"/>
                    </a:lnTo>
                    <a:cubicBezTo>
                      <a:pt x="90976" y="254548"/>
                      <a:pt x="0" y="197565"/>
                      <a:pt x="0" y="127274"/>
                    </a:cubicBezTo>
                    <a:cubicBezTo>
                      <a:pt x="0" y="5698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92" id="92"/>
              <p:cNvSpPr txBox="true"/>
              <p:nvPr/>
            </p:nvSpPr>
            <p:spPr>
              <a:xfrm>
                <a:off x="0" y="9525"/>
                <a:ext cx="978950" cy="24502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111"/>
                  </a:lnSpc>
                </a:pP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🏞️RELAXATION &amp; Méditation🧘‍♂️</a:t>
                </a:r>
              </a:p>
            </p:txBody>
          </p:sp>
        </p:grpSp>
        <p:sp>
          <p:nvSpPr>
            <p:cNvPr name="TextBox 93" id="93"/>
            <p:cNvSpPr txBox="true"/>
            <p:nvPr/>
          </p:nvSpPr>
          <p:spPr>
            <a:xfrm rot="0">
              <a:off x="4599900" y="2319969"/>
              <a:ext cx="2448801" cy="5280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25"/>
                </a:lnSpc>
              </a:pPr>
              <a:r>
                <a:rPr lang="en-US" sz="2447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JEUX</a:t>
              </a:r>
            </a:p>
          </p:txBody>
        </p:sp>
        <p:sp>
          <p:nvSpPr>
            <p:cNvPr name="TextBox 94" id="94"/>
            <p:cNvSpPr txBox="true"/>
            <p:nvPr/>
          </p:nvSpPr>
          <p:spPr>
            <a:xfrm rot="0">
              <a:off x="4639473" y="8609507"/>
              <a:ext cx="2362442" cy="10913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25"/>
                </a:lnSpc>
              </a:pPr>
              <a:r>
                <a:rPr lang="en-US" sz="2447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CONTACT PHYSIQUE</a:t>
              </a:r>
            </a:p>
          </p:txBody>
        </p:sp>
        <p:sp>
          <p:nvSpPr>
            <p:cNvPr name="TextBox 95" id="95"/>
            <p:cNvSpPr txBox="true"/>
            <p:nvPr/>
          </p:nvSpPr>
          <p:spPr>
            <a:xfrm rot="0">
              <a:off x="2600536" y="5590010"/>
              <a:ext cx="2706853" cy="5280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25"/>
                </a:lnSpc>
              </a:pPr>
              <a:r>
                <a:rPr lang="en-US" sz="2447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SPÉCIAL</a:t>
              </a:r>
            </a:p>
          </p:txBody>
        </p:sp>
        <p:sp>
          <p:nvSpPr>
            <p:cNvPr name="TextBox 96" id="96"/>
            <p:cNvSpPr txBox="true"/>
            <p:nvPr/>
          </p:nvSpPr>
          <p:spPr>
            <a:xfrm rot="0">
              <a:off x="7868429" y="2369824"/>
              <a:ext cx="3158749" cy="5280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25"/>
                </a:lnSpc>
              </a:pPr>
              <a:r>
                <a:rPr lang="en-US" sz="2447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BIEN-ÊTRE</a:t>
              </a:r>
            </a:p>
          </p:txBody>
        </p:sp>
        <p:sp>
          <p:nvSpPr>
            <p:cNvPr name="TextBox 97" id="97"/>
            <p:cNvSpPr txBox="true"/>
            <p:nvPr/>
          </p:nvSpPr>
          <p:spPr>
            <a:xfrm rot="0">
              <a:off x="8057296" y="8531811"/>
              <a:ext cx="2905796" cy="10913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25"/>
                </a:lnSpc>
              </a:pPr>
              <a:r>
                <a:rPr lang="en-US" sz="2447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ÉQUILIBRE &amp; ACROYOGA</a:t>
              </a:r>
            </a:p>
          </p:txBody>
        </p:sp>
        <p:sp>
          <p:nvSpPr>
            <p:cNvPr name="TextBox 98" id="98"/>
            <p:cNvSpPr txBox="true"/>
            <p:nvPr/>
          </p:nvSpPr>
          <p:spPr>
            <a:xfrm rot="0">
              <a:off x="6440419" y="5249160"/>
              <a:ext cx="2448801" cy="16015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11"/>
                </a:lnSpc>
              </a:pPr>
              <a:r>
                <a:rPr lang="en-US" sz="2294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TYPES D’ATELIERS POSSIBLES</a:t>
              </a:r>
            </a:p>
          </p:txBody>
        </p:sp>
        <p:sp>
          <p:nvSpPr>
            <p:cNvPr name="TextBox 99" id="99"/>
            <p:cNvSpPr txBox="true"/>
            <p:nvPr/>
          </p:nvSpPr>
          <p:spPr>
            <a:xfrm rot="0">
              <a:off x="189401" y="4266826"/>
              <a:ext cx="2238930" cy="11370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55"/>
                </a:lnSpc>
              </a:pPr>
              <a:r>
                <a:rPr lang="en-US" sz="1682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📷 PHOTO PORTAIT DE SOIT</a:t>
              </a:r>
            </a:p>
          </p:txBody>
        </p:sp>
        <p:sp>
          <p:nvSpPr>
            <p:cNvPr name="TextBox 100" id="100"/>
            <p:cNvSpPr txBox="true"/>
            <p:nvPr/>
          </p:nvSpPr>
          <p:spPr>
            <a:xfrm rot="0">
              <a:off x="12293616" y="3852924"/>
              <a:ext cx="3332096" cy="11370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55"/>
                </a:lnSpc>
              </a:pPr>
              <a:r>
                <a:rPr lang="en-US" sz="1682" spc="269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💼YOGA PRINCIPLES FOR BUSINESS</a:t>
              </a:r>
            </a:p>
          </p:txBody>
        </p:sp>
        <p:sp>
          <p:nvSpPr>
            <p:cNvPr name="TextBox 101" id="101"/>
            <p:cNvSpPr txBox="true"/>
            <p:nvPr/>
          </p:nvSpPr>
          <p:spPr>
            <a:xfrm rot="0">
              <a:off x="9086861" y="136555"/>
              <a:ext cx="3208760" cy="3600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55"/>
                </a:lnSpc>
              </a:pPr>
              <a:r>
                <a:rPr lang="en-US" sz="1682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🌙 COURS DE YOGA</a:t>
              </a:r>
            </a:p>
          </p:txBody>
        </p:sp>
        <p:sp>
          <p:nvSpPr>
            <p:cNvPr name="TextBox 102" id="102"/>
            <p:cNvSpPr txBox="true"/>
            <p:nvPr/>
          </p:nvSpPr>
          <p:spPr>
            <a:xfrm rot="0">
              <a:off x="12347255" y="7010126"/>
              <a:ext cx="3224819" cy="11370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55"/>
                </a:lnSpc>
              </a:pPr>
              <a:r>
                <a:rPr lang="en-US" sz="1682" spc="269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🛡️ YOGA PRINCIPLES FOR</a:t>
              </a:r>
              <a:r>
                <a:rPr lang="en-US" sz="1682" spc="269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MANAGEMENT</a:t>
              </a:r>
            </a:p>
          </p:txBody>
        </p:sp>
        <p:sp>
          <p:nvSpPr>
            <p:cNvPr name="TextBox 103" id="103"/>
            <p:cNvSpPr txBox="true"/>
            <p:nvPr/>
          </p:nvSpPr>
          <p:spPr>
            <a:xfrm rot="0">
              <a:off x="0" y="7592846"/>
              <a:ext cx="3123105" cy="3600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55"/>
                </a:lnSpc>
              </a:pPr>
              <a:r>
                <a:rPr lang="en-US" sz="1682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🍷OENOLOGIE </a:t>
              </a:r>
            </a:p>
          </p:txBody>
        </p:sp>
        <p:sp>
          <p:nvSpPr>
            <p:cNvPr name="TextBox 104" id="104"/>
            <p:cNvSpPr txBox="true"/>
            <p:nvPr/>
          </p:nvSpPr>
          <p:spPr>
            <a:xfrm rot="0">
              <a:off x="0" y="6872864"/>
              <a:ext cx="2347713" cy="3600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55"/>
                </a:lnSpc>
              </a:pPr>
              <a:r>
                <a:rPr lang="en-US" sz="1682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🐟PÊCHE</a:t>
              </a:r>
            </a:p>
          </p:txBody>
        </p:sp>
        <p:grpSp>
          <p:nvGrpSpPr>
            <p:cNvPr name="Group 105" id="105"/>
            <p:cNvGrpSpPr/>
            <p:nvPr/>
          </p:nvGrpSpPr>
          <p:grpSpPr>
            <a:xfrm rot="0">
              <a:off x="11559451" y="2007843"/>
              <a:ext cx="3360004" cy="599960"/>
              <a:chOff x="0" y="0"/>
              <a:chExt cx="979172" cy="174840"/>
            </a:xfrm>
          </p:grpSpPr>
          <p:sp>
            <p:nvSpPr>
              <p:cNvPr name="Freeform 106" id="106"/>
              <p:cNvSpPr/>
              <p:nvPr/>
            </p:nvSpPr>
            <p:spPr>
              <a:xfrm flipH="false" flipV="false" rot="0">
                <a:off x="0" y="0"/>
                <a:ext cx="979172" cy="174840"/>
              </a:xfrm>
              <a:custGeom>
                <a:avLst/>
                <a:gdLst/>
                <a:ahLst/>
                <a:cxnLst/>
                <a:rect r="r" b="b" t="t" l="l"/>
                <a:pathLst>
                  <a:path h="174840" w="979172">
                    <a:moveTo>
                      <a:pt x="775972" y="0"/>
                    </a:moveTo>
                    <a:cubicBezTo>
                      <a:pt x="888197" y="0"/>
                      <a:pt x="979172" y="39139"/>
                      <a:pt x="979172" y="87420"/>
                    </a:cubicBezTo>
                    <a:cubicBezTo>
                      <a:pt x="979172" y="135701"/>
                      <a:pt x="888197" y="174840"/>
                      <a:pt x="775972" y="174840"/>
                    </a:cubicBezTo>
                    <a:lnTo>
                      <a:pt x="203200" y="174840"/>
                    </a:lnTo>
                    <a:cubicBezTo>
                      <a:pt x="90976" y="174840"/>
                      <a:pt x="0" y="135701"/>
                      <a:pt x="0" y="87420"/>
                    </a:cubicBezTo>
                    <a:cubicBezTo>
                      <a:pt x="0" y="3913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107" id="107"/>
              <p:cNvSpPr txBox="true"/>
              <p:nvPr/>
            </p:nvSpPr>
            <p:spPr>
              <a:xfrm>
                <a:off x="0" y="9525"/>
                <a:ext cx="979172" cy="16531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111"/>
                  </a:lnSpc>
                </a:pP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👐</a:t>
                </a:r>
                <a:r>
                  <a:rPr lang="en-US" sz="1100" spc="176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MASSAGE SPA</a:t>
                </a:r>
              </a:p>
            </p:txBody>
          </p:sp>
        </p:grpSp>
      </p:grpSp>
      <p:sp>
        <p:nvSpPr>
          <p:cNvPr name="Freeform 108" id="108"/>
          <p:cNvSpPr/>
          <p:nvPr/>
        </p:nvSpPr>
        <p:spPr>
          <a:xfrm flipH="false" flipV="false" rot="0">
            <a:off x="1796822" y="8608611"/>
            <a:ext cx="1678389" cy="1678389"/>
          </a:xfrm>
          <a:custGeom>
            <a:avLst/>
            <a:gdLst/>
            <a:ahLst/>
            <a:cxnLst/>
            <a:rect r="r" b="b" t="t" l="l"/>
            <a:pathLst>
              <a:path h="1678389" w="1678389">
                <a:moveTo>
                  <a:pt x="0" y="0"/>
                </a:moveTo>
                <a:lnTo>
                  <a:pt x="1678389" y="0"/>
                </a:lnTo>
                <a:lnTo>
                  <a:pt x="1678389" y="1678389"/>
                </a:lnTo>
                <a:lnTo>
                  <a:pt x="0" y="16783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7CD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02385" y="2714775"/>
            <a:ext cx="10083230" cy="394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50"/>
              </a:lnSpc>
            </a:pPr>
            <a:r>
              <a:rPr lang="en-US" sz="8625">
                <a:solidFill>
                  <a:srgbClr val="142414"/>
                </a:solidFill>
                <a:latin typeface="Rasputin"/>
                <a:ea typeface="Rasputin"/>
                <a:cs typeface="Rasputin"/>
                <a:sym typeface="Rasputin"/>
              </a:rPr>
              <a:t>Les jeux et ateliers “purs” team building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1016209">
            <a:off x="-890667" y="4921459"/>
            <a:ext cx="8901994" cy="10457555"/>
          </a:xfrm>
          <a:custGeom>
            <a:avLst/>
            <a:gdLst/>
            <a:ahLst/>
            <a:cxnLst/>
            <a:rect r="r" b="b" t="t" l="l"/>
            <a:pathLst>
              <a:path h="10457555" w="8901994">
                <a:moveTo>
                  <a:pt x="0" y="0"/>
                </a:moveTo>
                <a:lnTo>
                  <a:pt x="8901993" y="0"/>
                </a:lnTo>
                <a:lnTo>
                  <a:pt x="8901993" y="10457555"/>
                </a:lnTo>
                <a:lnTo>
                  <a:pt x="0" y="10457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8862409">
            <a:off x="11443547" y="-3756415"/>
            <a:ext cx="8901994" cy="10457555"/>
          </a:xfrm>
          <a:custGeom>
            <a:avLst/>
            <a:gdLst/>
            <a:ahLst/>
            <a:cxnLst/>
            <a:rect r="r" b="b" t="t" l="l"/>
            <a:pathLst>
              <a:path h="10457555" w="8901994">
                <a:moveTo>
                  <a:pt x="0" y="0"/>
                </a:moveTo>
                <a:lnTo>
                  <a:pt x="8901994" y="0"/>
                </a:lnTo>
                <a:lnTo>
                  <a:pt x="8901994" y="10457555"/>
                </a:lnTo>
                <a:lnTo>
                  <a:pt x="0" y="10457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787978">
            <a:off x="10415856" y="-4885058"/>
            <a:ext cx="7755409" cy="12292435"/>
          </a:xfrm>
          <a:custGeom>
            <a:avLst/>
            <a:gdLst/>
            <a:ahLst/>
            <a:cxnLst/>
            <a:rect r="r" b="b" t="t" l="l"/>
            <a:pathLst>
              <a:path h="12292435" w="7755409">
                <a:moveTo>
                  <a:pt x="0" y="0"/>
                </a:moveTo>
                <a:lnTo>
                  <a:pt x="7755409" y="0"/>
                </a:lnTo>
                <a:lnTo>
                  <a:pt x="7755409" y="12292436"/>
                </a:lnTo>
                <a:lnTo>
                  <a:pt x="0" y="12292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825815" y="8733755"/>
            <a:ext cx="6636370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94">
                <a:solidFill>
                  <a:srgbClr val="142414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MOVE | CONNECT | PLAY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8502309" y="6885320"/>
            <a:ext cx="1678389" cy="1678389"/>
          </a:xfrm>
          <a:custGeom>
            <a:avLst/>
            <a:gdLst/>
            <a:ahLst/>
            <a:cxnLst/>
            <a:rect r="r" b="b" t="t" l="l"/>
            <a:pathLst>
              <a:path h="1678389" w="1678389">
                <a:moveTo>
                  <a:pt x="0" y="0"/>
                </a:moveTo>
                <a:lnTo>
                  <a:pt x="1678389" y="0"/>
                </a:lnTo>
                <a:lnTo>
                  <a:pt x="1678389" y="1678389"/>
                </a:lnTo>
                <a:lnTo>
                  <a:pt x="0" y="1678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F67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507553" y="0"/>
            <a:ext cx="12577003" cy="10287000"/>
            <a:chOff x="0" y="0"/>
            <a:chExt cx="3312462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312462" cy="2709333"/>
            </a:xfrm>
            <a:custGeom>
              <a:avLst/>
              <a:gdLst/>
              <a:ahLst/>
              <a:cxnLst/>
              <a:rect r="r" b="b" t="t" l="l"/>
              <a:pathLst>
                <a:path h="2709333" w="3312462">
                  <a:moveTo>
                    <a:pt x="0" y="0"/>
                  </a:moveTo>
                  <a:lnTo>
                    <a:pt x="3312462" y="0"/>
                  </a:lnTo>
                  <a:lnTo>
                    <a:pt x="33124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312462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659544" y="-5957616"/>
            <a:ext cx="8857785" cy="8525618"/>
          </a:xfrm>
          <a:custGeom>
            <a:avLst/>
            <a:gdLst/>
            <a:ahLst/>
            <a:cxnLst/>
            <a:rect r="r" b="b" t="t" l="l"/>
            <a:pathLst>
              <a:path h="8525618" w="8857785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243551">
            <a:off x="-1160813" y="6580060"/>
            <a:ext cx="5915271" cy="9375789"/>
          </a:xfrm>
          <a:custGeom>
            <a:avLst/>
            <a:gdLst/>
            <a:ahLst/>
            <a:cxnLst/>
            <a:rect r="r" b="b" t="t" l="l"/>
            <a:pathLst>
              <a:path h="9375789" w="5915271">
                <a:moveTo>
                  <a:pt x="0" y="0"/>
                </a:moveTo>
                <a:lnTo>
                  <a:pt x="5915270" y="0"/>
                </a:lnTo>
                <a:lnTo>
                  <a:pt x="5915270" y="9375789"/>
                </a:lnTo>
                <a:lnTo>
                  <a:pt x="0" y="937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6747" y="5331452"/>
            <a:ext cx="6087660" cy="2690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2874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On propose des jeux, des ateliers où l’on cherche des “take away” des principes du Yoga pour le monde de l’entreprise à des ateliers plus classiques.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6747" y="2343150"/>
            <a:ext cx="6087660" cy="2800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80"/>
              </a:lnSpc>
            </a:pPr>
            <a:r>
              <a:rPr lang="en-US" sz="6150">
                <a:solidFill>
                  <a:srgbClr val="FFFFFF"/>
                </a:solidFill>
                <a:latin typeface="Rasputin Light"/>
                <a:ea typeface="Rasputin Light"/>
                <a:cs typeface="Rasputin Light"/>
                <a:sym typeface="Rasputin Light"/>
              </a:rPr>
              <a:t>Des ateliers ludiques et colloboratifs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6670528" y="133652"/>
            <a:ext cx="11617472" cy="10019696"/>
            <a:chOff x="0" y="0"/>
            <a:chExt cx="15489963" cy="13359594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2879497" y="4294269"/>
              <a:ext cx="4124550" cy="4799476"/>
              <a:chOff x="0" y="0"/>
              <a:chExt cx="6985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6">
                  <a:alphaModFix amt="80000"/>
                </a:blip>
                <a:stretch>
                  <a:fillRect l="-37327" t="0" r="-37327" b="0"/>
                </a:stretch>
              </a:blip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5073681" y="575330"/>
              <a:ext cx="4124550" cy="4799476"/>
              <a:chOff x="0" y="0"/>
              <a:chExt cx="6985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7">
                  <a:alphaModFix amt="80000"/>
                </a:blip>
                <a:stretch>
                  <a:fillRect l="-53434" t="0" r="-53434" b="0"/>
                </a:stretch>
              </a:blipFill>
            </p:spPr>
          </p:sp>
        </p:grpSp>
        <p:grpSp>
          <p:nvGrpSpPr>
            <p:cNvPr name="Group 14" id="14"/>
            <p:cNvGrpSpPr/>
            <p:nvPr/>
          </p:nvGrpSpPr>
          <p:grpSpPr>
            <a:xfrm rot="0">
              <a:off x="5073681" y="8040913"/>
              <a:ext cx="4124550" cy="4799476"/>
              <a:chOff x="0" y="0"/>
              <a:chExt cx="698500" cy="8128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8">
                  <a:alphaModFix amt="80000"/>
                </a:blip>
                <a:stretch>
                  <a:fillRect l="-37431" t="0" r="-37431" b="0"/>
                </a:stretch>
              </a:blipFill>
            </p:spPr>
          </p:sp>
        </p:grpSp>
        <p:grpSp>
          <p:nvGrpSpPr>
            <p:cNvPr name="Group 16" id="16"/>
            <p:cNvGrpSpPr/>
            <p:nvPr/>
          </p:nvGrpSpPr>
          <p:grpSpPr>
            <a:xfrm rot="0">
              <a:off x="5346163" y="2176953"/>
              <a:ext cx="3579586" cy="1319762"/>
              <a:chOff x="0" y="0"/>
              <a:chExt cx="536225" cy="197701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536225" cy="197701"/>
              </a:xfrm>
              <a:custGeom>
                <a:avLst/>
                <a:gdLst/>
                <a:ahLst/>
                <a:cxnLst/>
                <a:rect r="r" b="b" t="t" l="l"/>
                <a:pathLst>
                  <a:path h="197701" w="536225">
                    <a:moveTo>
                      <a:pt x="98851" y="0"/>
                    </a:moveTo>
                    <a:lnTo>
                      <a:pt x="437374" y="0"/>
                    </a:lnTo>
                    <a:cubicBezTo>
                      <a:pt x="491968" y="0"/>
                      <a:pt x="536225" y="44257"/>
                      <a:pt x="536225" y="98851"/>
                    </a:cubicBezTo>
                    <a:lnTo>
                      <a:pt x="536225" y="98851"/>
                    </a:lnTo>
                    <a:cubicBezTo>
                      <a:pt x="536225" y="125067"/>
                      <a:pt x="525810" y="150211"/>
                      <a:pt x="507272" y="168749"/>
                    </a:cubicBezTo>
                    <a:cubicBezTo>
                      <a:pt x="488734" y="187287"/>
                      <a:pt x="463591" y="197701"/>
                      <a:pt x="437374" y="197701"/>
                    </a:cubicBezTo>
                    <a:lnTo>
                      <a:pt x="98851" y="197701"/>
                    </a:lnTo>
                    <a:cubicBezTo>
                      <a:pt x="72634" y="197701"/>
                      <a:pt x="47491" y="187287"/>
                      <a:pt x="28953" y="168749"/>
                    </a:cubicBezTo>
                    <a:cubicBezTo>
                      <a:pt x="10415" y="150211"/>
                      <a:pt x="0" y="125067"/>
                      <a:pt x="0" y="98851"/>
                    </a:cubicBezTo>
                    <a:lnTo>
                      <a:pt x="0" y="98851"/>
                    </a:lnTo>
                    <a:cubicBezTo>
                      <a:pt x="0" y="72634"/>
                      <a:pt x="10415" y="47491"/>
                      <a:pt x="28953" y="28953"/>
                    </a:cubicBezTo>
                    <a:cubicBezTo>
                      <a:pt x="47491" y="10415"/>
                      <a:pt x="72634" y="0"/>
                      <a:pt x="98851" y="0"/>
                    </a:cubicBezTo>
                    <a:close/>
                  </a:path>
                </a:pathLst>
              </a:custGeom>
              <a:solidFill>
                <a:srgbClr val="BE9A7C">
                  <a:alpha val="80000"/>
                </a:srgbClr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85725"/>
                <a:ext cx="536225" cy="283426"/>
              </a:xfrm>
              <a:prstGeom prst="rect">
                <a:avLst/>
              </a:prstGeom>
            </p:spPr>
            <p:txBody>
              <a:bodyPr anchor="ctr" rtlCol="false" tIns="77696" lIns="77696" bIns="77696" rIns="77696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5341932" y="9548349"/>
              <a:ext cx="3579586" cy="1647881"/>
              <a:chOff x="0" y="0"/>
              <a:chExt cx="536225" cy="246854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536225" cy="246854"/>
              </a:xfrm>
              <a:custGeom>
                <a:avLst/>
                <a:gdLst/>
                <a:ahLst/>
                <a:cxnLst/>
                <a:rect r="r" b="b" t="t" l="l"/>
                <a:pathLst>
                  <a:path h="246854" w="536225">
                    <a:moveTo>
                      <a:pt x="123427" y="0"/>
                    </a:moveTo>
                    <a:lnTo>
                      <a:pt x="412798" y="0"/>
                    </a:lnTo>
                    <a:cubicBezTo>
                      <a:pt x="480964" y="0"/>
                      <a:pt x="536225" y="55260"/>
                      <a:pt x="536225" y="123427"/>
                    </a:cubicBezTo>
                    <a:lnTo>
                      <a:pt x="536225" y="123427"/>
                    </a:lnTo>
                    <a:cubicBezTo>
                      <a:pt x="536225" y="191594"/>
                      <a:pt x="480964" y="246854"/>
                      <a:pt x="412798" y="246854"/>
                    </a:cubicBezTo>
                    <a:lnTo>
                      <a:pt x="123427" y="246854"/>
                    </a:lnTo>
                    <a:cubicBezTo>
                      <a:pt x="55260" y="246854"/>
                      <a:pt x="0" y="191594"/>
                      <a:pt x="0" y="123427"/>
                    </a:cubicBezTo>
                    <a:lnTo>
                      <a:pt x="0" y="123427"/>
                    </a:lnTo>
                    <a:cubicBezTo>
                      <a:pt x="0" y="55260"/>
                      <a:pt x="55260" y="0"/>
                      <a:pt x="123427" y="0"/>
                    </a:cubicBezTo>
                    <a:close/>
                  </a:path>
                </a:pathLst>
              </a:custGeom>
              <a:solidFill>
                <a:srgbClr val="BE9A7C">
                  <a:alpha val="80000"/>
                </a:srgbClr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85725"/>
                <a:ext cx="536225" cy="332579"/>
              </a:xfrm>
              <a:prstGeom prst="rect">
                <a:avLst/>
              </a:prstGeom>
            </p:spPr>
            <p:txBody>
              <a:bodyPr anchor="ctr" rtlCol="false" tIns="77696" lIns="77696" bIns="77696" rIns="77696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3151979" y="6099458"/>
              <a:ext cx="3579586" cy="936919"/>
              <a:chOff x="0" y="0"/>
              <a:chExt cx="536225" cy="140351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536225" cy="140351"/>
              </a:xfrm>
              <a:custGeom>
                <a:avLst/>
                <a:gdLst/>
                <a:ahLst/>
                <a:cxnLst/>
                <a:rect r="r" b="b" t="t" l="l"/>
                <a:pathLst>
                  <a:path h="140351" w="536225">
                    <a:moveTo>
                      <a:pt x="70176" y="0"/>
                    </a:moveTo>
                    <a:lnTo>
                      <a:pt x="466049" y="0"/>
                    </a:lnTo>
                    <a:cubicBezTo>
                      <a:pt x="504806" y="0"/>
                      <a:pt x="536225" y="31419"/>
                      <a:pt x="536225" y="70176"/>
                    </a:cubicBezTo>
                    <a:lnTo>
                      <a:pt x="536225" y="70176"/>
                    </a:lnTo>
                    <a:cubicBezTo>
                      <a:pt x="536225" y="108932"/>
                      <a:pt x="504806" y="140351"/>
                      <a:pt x="466049" y="140351"/>
                    </a:cubicBezTo>
                    <a:lnTo>
                      <a:pt x="70176" y="140351"/>
                    </a:lnTo>
                    <a:cubicBezTo>
                      <a:pt x="31419" y="140351"/>
                      <a:pt x="0" y="108932"/>
                      <a:pt x="0" y="70176"/>
                    </a:cubicBezTo>
                    <a:lnTo>
                      <a:pt x="0" y="70176"/>
                    </a:lnTo>
                    <a:cubicBezTo>
                      <a:pt x="0" y="31419"/>
                      <a:pt x="31419" y="0"/>
                      <a:pt x="70176" y="0"/>
                    </a:cubicBezTo>
                    <a:close/>
                  </a:path>
                </a:pathLst>
              </a:custGeom>
              <a:solidFill>
                <a:srgbClr val="BE9A7C">
                  <a:alpha val="80000"/>
                </a:srgbClr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85725"/>
                <a:ext cx="536225" cy="226076"/>
              </a:xfrm>
              <a:prstGeom prst="rect">
                <a:avLst/>
              </a:prstGeom>
            </p:spPr>
            <p:txBody>
              <a:bodyPr anchor="ctr" rtlCol="false" tIns="77696" lIns="77696" bIns="77696" rIns="77696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7232884" y="4294269"/>
              <a:ext cx="4124550" cy="4799476"/>
              <a:chOff x="0" y="0"/>
              <a:chExt cx="698500" cy="8128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9">
                  <a:alphaModFix amt="80000"/>
                </a:blip>
                <a:stretch>
                  <a:fillRect l="0" t="-14493" r="0" b="-14493"/>
                </a:stretch>
              </a:blipFill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6405372" y="10867833"/>
              <a:ext cx="1197350" cy="1197350"/>
              <a:chOff x="0" y="0"/>
              <a:chExt cx="812800" cy="8128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5</a:t>
                </a: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6405372" y="3096918"/>
              <a:ext cx="1197350" cy="1197350"/>
              <a:chOff x="0" y="0"/>
              <a:chExt cx="812800" cy="8128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1</a:t>
                </a: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8831414" y="6866098"/>
              <a:ext cx="1197350" cy="1197350"/>
              <a:chOff x="0" y="0"/>
              <a:chExt cx="812800" cy="8128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3</a:t>
                </a: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4237701" y="6820775"/>
              <a:ext cx="1197350" cy="1197350"/>
              <a:chOff x="0" y="0"/>
              <a:chExt cx="8128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6</a:t>
                </a: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0" y="6075141"/>
              <a:ext cx="2656012" cy="1458486"/>
              <a:chOff x="0" y="0"/>
              <a:chExt cx="555363" cy="304964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555363" cy="304964"/>
              </a:xfrm>
              <a:custGeom>
                <a:avLst/>
                <a:gdLst/>
                <a:ahLst/>
                <a:cxnLst/>
                <a:rect r="r" b="b" t="t" l="l"/>
                <a:pathLst>
                  <a:path h="304964" w="555363">
                    <a:moveTo>
                      <a:pt x="352163" y="0"/>
                    </a:moveTo>
                    <a:cubicBezTo>
                      <a:pt x="464387" y="0"/>
                      <a:pt x="555363" y="68269"/>
                      <a:pt x="555363" y="152482"/>
                    </a:cubicBezTo>
                    <a:cubicBezTo>
                      <a:pt x="555363" y="236696"/>
                      <a:pt x="464387" y="304964"/>
                      <a:pt x="352163" y="304964"/>
                    </a:cubicBezTo>
                    <a:lnTo>
                      <a:pt x="203200" y="304964"/>
                    </a:lnTo>
                    <a:cubicBezTo>
                      <a:pt x="90976" y="304964"/>
                      <a:pt x="0" y="236696"/>
                      <a:pt x="0" y="152482"/>
                    </a:cubicBezTo>
                    <a:cubicBezTo>
                      <a:pt x="0" y="6826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28575"/>
                <a:ext cx="555363" cy="276389"/>
              </a:xfrm>
              <a:prstGeom prst="rect">
                <a:avLst/>
              </a:prstGeom>
            </p:spPr>
            <p:txBody>
              <a:bodyPr anchor="ctr" rtlCol="false" tIns="77696" lIns="77696" bIns="77696" rIns="77696"/>
              <a:lstStyle/>
              <a:p>
                <a:pPr algn="ctr">
                  <a:lnSpc>
                    <a:spcPts val="1818"/>
                  </a:lnSpc>
                </a:pP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🔪ATELIER CUISINE</a:t>
                </a: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9430089" y="1706536"/>
              <a:ext cx="5920629" cy="743334"/>
              <a:chOff x="0" y="0"/>
              <a:chExt cx="1237984" cy="155429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1237984" cy="155429"/>
              </a:xfrm>
              <a:custGeom>
                <a:avLst/>
                <a:gdLst/>
                <a:ahLst/>
                <a:cxnLst/>
                <a:rect r="r" b="b" t="t" l="l"/>
                <a:pathLst>
                  <a:path h="155429" w="1237984">
                    <a:moveTo>
                      <a:pt x="1034784" y="0"/>
                    </a:moveTo>
                    <a:cubicBezTo>
                      <a:pt x="1147008" y="0"/>
                      <a:pt x="1237984" y="34794"/>
                      <a:pt x="1237984" y="77714"/>
                    </a:cubicBezTo>
                    <a:cubicBezTo>
                      <a:pt x="1237984" y="120635"/>
                      <a:pt x="1147008" y="155429"/>
                      <a:pt x="1034784" y="155429"/>
                    </a:cubicBezTo>
                    <a:lnTo>
                      <a:pt x="203200" y="155429"/>
                    </a:lnTo>
                    <a:cubicBezTo>
                      <a:pt x="90976" y="155429"/>
                      <a:pt x="0" y="120635"/>
                      <a:pt x="0" y="77714"/>
                    </a:cubicBezTo>
                    <a:cubicBezTo>
                      <a:pt x="0" y="34794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28575"/>
                <a:ext cx="1237984" cy="126854"/>
              </a:xfrm>
              <a:prstGeom prst="rect">
                <a:avLst/>
              </a:prstGeom>
            </p:spPr>
            <p:txBody>
              <a:bodyPr anchor="ctr" rtlCol="false" tIns="77696" lIns="77696" bIns="77696" rIns="77696"/>
              <a:lstStyle/>
              <a:p>
                <a:pPr algn="ctr">
                  <a:lnSpc>
                    <a:spcPts val="1818"/>
                  </a:lnSpc>
                </a:pP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🤝</a:t>
                </a: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 COHÉSION D’ÉQUIPE</a:t>
                </a: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7721964" y="12258684"/>
              <a:ext cx="4302166" cy="1100910"/>
              <a:chOff x="0" y="0"/>
              <a:chExt cx="1068694" cy="273475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068694" cy="273475"/>
              </a:xfrm>
              <a:custGeom>
                <a:avLst/>
                <a:gdLst/>
                <a:ahLst/>
                <a:cxnLst/>
                <a:rect r="r" b="b" t="t" l="l"/>
                <a:pathLst>
                  <a:path h="273475" w="1068694">
                    <a:moveTo>
                      <a:pt x="865494" y="0"/>
                    </a:moveTo>
                    <a:cubicBezTo>
                      <a:pt x="977719" y="0"/>
                      <a:pt x="1068694" y="61220"/>
                      <a:pt x="1068694" y="136738"/>
                    </a:cubicBezTo>
                    <a:cubicBezTo>
                      <a:pt x="1068694" y="212256"/>
                      <a:pt x="977719" y="273475"/>
                      <a:pt x="865494" y="273475"/>
                    </a:cubicBezTo>
                    <a:lnTo>
                      <a:pt x="203200" y="273475"/>
                    </a:lnTo>
                    <a:cubicBezTo>
                      <a:pt x="90976" y="273475"/>
                      <a:pt x="0" y="212256"/>
                      <a:pt x="0" y="136738"/>
                    </a:cubicBezTo>
                    <a:cubicBezTo>
                      <a:pt x="0" y="612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28575"/>
                <a:ext cx="1068694" cy="244900"/>
              </a:xfrm>
              <a:prstGeom prst="rect">
                <a:avLst/>
              </a:prstGeom>
            </p:spPr>
            <p:txBody>
              <a:bodyPr anchor="ctr" rtlCol="false" tIns="77696" lIns="77696" bIns="77696" rIns="77696"/>
              <a:lstStyle/>
              <a:p>
                <a:pPr algn="ctr">
                  <a:lnSpc>
                    <a:spcPts val="1818"/>
                  </a:lnSpc>
                </a:pP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👐</a:t>
                </a: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COURS DE MASSAGE</a:t>
                </a:r>
              </a:p>
            </p:txBody>
          </p:sp>
        </p:grpSp>
        <p:grpSp>
          <p:nvGrpSpPr>
            <p:cNvPr name="Group 48" id="48"/>
            <p:cNvGrpSpPr/>
            <p:nvPr/>
          </p:nvGrpSpPr>
          <p:grpSpPr>
            <a:xfrm rot="0">
              <a:off x="7522950" y="0"/>
              <a:ext cx="5381942" cy="1244667"/>
              <a:chOff x="0" y="0"/>
              <a:chExt cx="1125346" cy="260256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1125346" cy="260256"/>
              </a:xfrm>
              <a:custGeom>
                <a:avLst/>
                <a:gdLst/>
                <a:ahLst/>
                <a:cxnLst/>
                <a:rect r="r" b="b" t="t" l="l"/>
                <a:pathLst>
                  <a:path h="260256" w="1125346">
                    <a:moveTo>
                      <a:pt x="922146" y="0"/>
                    </a:moveTo>
                    <a:cubicBezTo>
                      <a:pt x="1034370" y="0"/>
                      <a:pt x="1125346" y="58260"/>
                      <a:pt x="1125346" y="130128"/>
                    </a:cubicBezTo>
                    <a:cubicBezTo>
                      <a:pt x="1125346" y="201996"/>
                      <a:pt x="1034370" y="260256"/>
                      <a:pt x="922146" y="260256"/>
                    </a:cubicBezTo>
                    <a:lnTo>
                      <a:pt x="203200" y="260256"/>
                    </a:lnTo>
                    <a:cubicBezTo>
                      <a:pt x="90976" y="260256"/>
                      <a:pt x="0" y="201996"/>
                      <a:pt x="0" y="130128"/>
                    </a:cubicBezTo>
                    <a:cubicBezTo>
                      <a:pt x="0" y="5826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0" y="28575"/>
                <a:ext cx="1125346" cy="231681"/>
              </a:xfrm>
              <a:prstGeom prst="rect">
                <a:avLst/>
              </a:prstGeom>
            </p:spPr>
            <p:txBody>
              <a:bodyPr anchor="ctr" rtlCol="false" tIns="77696" lIns="77696" bIns="77696" rIns="77696"/>
              <a:lstStyle/>
              <a:p>
                <a:pPr algn="ctr">
                  <a:lnSpc>
                    <a:spcPts val="1818"/>
                  </a:lnSpc>
                </a:pP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🧠</a:t>
                </a: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MÉMOIRE &amp; OBSERVATION👀</a:t>
                </a:r>
              </a:p>
            </p:txBody>
          </p:sp>
        </p:grpSp>
        <p:grpSp>
          <p:nvGrpSpPr>
            <p:cNvPr name="Group 51" id="51"/>
            <p:cNvGrpSpPr/>
            <p:nvPr/>
          </p:nvGrpSpPr>
          <p:grpSpPr>
            <a:xfrm rot="0">
              <a:off x="918545" y="509881"/>
              <a:ext cx="4870912" cy="743334"/>
              <a:chOff x="0" y="0"/>
              <a:chExt cx="1018491" cy="155429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1018491" cy="155429"/>
              </a:xfrm>
              <a:custGeom>
                <a:avLst/>
                <a:gdLst/>
                <a:ahLst/>
                <a:cxnLst/>
                <a:rect r="r" b="b" t="t" l="l"/>
                <a:pathLst>
                  <a:path h="155429" w="1018491">
                    <a:moveTo>
                      <a:pt x="815291" y="0"/>
                    </a:moveTo>
                    <a:cubicBezTo>
                      <a:pt x="927516" y="0"/>
                      <a:pt x="1018491" y="34794"/>
                      <a:pt x="1018491" y="77714"/>
                    </a:cubicBezTo>
                    <a:cubicBezTo>
                      <a:pt x="1018491" y="120635"/>
                      <a:pt x="927516" y="155429"/>
                      <a:pt x="815291" y="155429"/>
                    </a:cubicBezTo>
                    <a:lnTo>
                      <a:pt x="203200" y="155429"/>
                    </a:lnTo>
                    <a:cubicBezTo>
                      <a:pt x="90976" y="155429"/>
                      <a:pt x="0" y="120635"/>
                      <a:pt x="0" y="77714"/>
                    </a:cubicBezTo>
                    <a:cubicBezTo>
                      <a:pt x="0" y="34794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53" id="53"/>
              <p:cNvSpPr txBox="true"/>
              <p:nvPr/>
            </p:nvSpPr>
            <p:spPr>
              <a:xfrm>
                <a:off x="0" y="28575"/>
                <a:ext cx="1018491" cy="126854"/>
              </a:xfrm>
              <a:prstGeom prst="rect">
                <a:avLst/>
              </a:prstGeom>
            </p:spPr>
            <p:txBody>
              <a:bodyPr anchor="ctr" rtlCol="false" tIns="77696" lIns="77696" bIns="77696" rIns="77696"/>
              <a:lstStyle/>
              <a:p>
                <a:pPr algn="ctr">
                  <a:lnSpc>
                    <a:spcPts val="1818"/>
                  </a:lnSpc>
                </a:pP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💡</a:t>
                </a: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IMMAGINATION</a:t>
                </a:r>
              </a:p>
            </p:txBody>
          </p:sp>
        </p:grpSp>
        <p:grpSp>
          <p:nvGrpSpPr>
            <p:cNvPr name="Group 54" id="54"/>
            <p:cNvGrpSpPr/>
            <p:nvPr/>
          </p:nvGrpSpPr>
          <p:grpSpPr>
            <a:xfrm rot="0">
              <a:off x="7522950" y="6222320"/>
              <a:ext cx="3623107" cy="1080098"/>
              <a:chOff x="0" y="0"/>
              <a:chExt cx="542744" cy="161799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542744" cy="161799"/>
              </a:xfrm>
              <a:custGeom>
                <a:avLst/>
                <a:gdLst/>
                <a:ahLst/>
                <a:cxnLst/>
                <a:rect r="r" b="b" t="t" l="l"/>
                <a:pathLst>
                  <a:path h="161799" w="542744">
                    <a:moveTo>
                      <a:pt x="80900" y="0"/>
                    </a:moveTo>
                    <a:lnTo>
                      <a:pt x="461844" y="0"/>
                    </a:lnTo>
                    <a:cubicBezTo>
                      <a:pt x="483300" y="0"/>
                      <a:pt x="503878" y="8523"/>
                      <a:pt x="519049" y="23695"/>
                    </a:cubicBezTo>
                    <a:cubicBezTo>
                      <a:pt x="534221" y="38867"/>
                      <a:pt x="542744" y="59444"/>
                      <a:pt x="542744" y="80900"/>
                    </a:cubicBezTo>
                    <a:lnTo>
                      <a:pt x="542744" y="80900"/>
                    </a:lnTo>
                    <a:cubicBezTo>
                      <a:pt x="542744" y="125579"/>
                      <a:pt x="506524" y="161799"/>
                      <a:pt x="461844" y="161799"/>
                    </a:cubicBezTo>
                    <a:lnTo>
                      <a:pt x="80900" y="161799"/>
                    </a:lnTo>
                    <a:cubicBezTo>
                      <a:pt x="36220" y="161799"/>
                      <a:pt x="0" y="125579"/>
                      <a:pt x="0" y="80900"/>
                    </a:cubicBezTo>
                    <a:lnTo>
                      <a:pt x="0" y="80900"/>
                    </a:lnTo>
                    <a:cubicBezTo>
                      <a:pt x="0" y="36220"/>
                      <a:pt x="36220" y="0"/>
                      <a:pt x="80900" y="0"/>
                    </a:cubicBezTo>
                    <a:close/>
                  </a:path>
                </a:pathLst>
              </a:custGeom>
              <a:solidFill>
                <a:srgbClr val="BE9A7C">
                  <a:alpha val="49804"/>
                </a:srgbClr>
              </a:solidFill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0" y="-114300"/>
                <a:ext cx="542744" cy="276099"/>
              </a:xfrm>
              <a:prstGeom prst="rect">
                <a:avLst/>
              </a:prstGeom>
            </p:spPr>
            <p:txBody>
              <a:bodyPr anchor="ctr" rtlCol="false" tIns="77696" lIns="77696" bIns="77696" rIns="77696"/>
              <a:lstStyle/>
              <a:p>
                <a:pPr algn="ctr">
                  <a:lnSpc>
                    <a:spcPts val="3779"/>
                  </a:lnSpc>
                </a:pPr>
              </a:p>
            </p:txBody>
          </p:sp>
        </p:grpSp>
        <p:sp>
          <p:nvSpPr>
            <p:cNvPr name="TextBox 57" id="57"/>
            <p:cNvSpPr txBox="true"/>
            <p:nvPr/>
          </p:nvSpPr>
          <p:spPr>
            <a:xfrm rot="0">
              <a:off x="7721964" y="6329407"/>
              <a:ext cx="3250525" cy="8737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75"/>
                </a:lnSpc>
              </a:pPr>
              <a:r>
                <a:rPr lang="en-US" sz="3767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MENTAL</a:t>
              </a:r>
            </a:p>
          </p:txBody>
        </p:sp>
        <p:grpSp>
          <p:nvGrpSpPr>
            <p:cNvPr name="Group 58" id="58"/>
            <p:cNvGrpSpPr/>
            <p:nvPr/>
          </p:nvGrpSpPr>
          <p:grpSpPr>
            <a:xfrm rot="0">
              <a:off x="1328006" y="12179563"/>
              <a:ext cx="4616705" cy="1100910"/>
              <a:chOff x="0" y="0"/>
              <a:chExt cx="1146828" cy="273475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1146828" cy="273475"/>
              </a:xfrm>
              <a:custGeom>
                <a:avLst/>
                <a:gdLst/>
                <a:ahLst/>
                <a:cxnLst/>
                <a:rect r="r" b="b" t="t" l="l"/>
                <a:pathLst>
                  <a:path h="273475" w="1146828">
                    <a:moveTo>
                      <a:pt x="943628" y="0"/>
                    </a:moveTo>
                    <a:cubicBezTo>
                      <a:pt x="1055853" y="0"/>
                      <a:pt x="1146828" y="61220"/>
                      <a:pt x="1146828" y="136738"/>
                    </a:cubicBezTo>
                    <a:cubicBezTo>
                      <a:pt x="1146828" y="212256"/>
                      <a:pt x="1055853" y="273475"/>
                      <a:pt x="943628" y="273475"/>
                    </a:cubicBezTo>
                    <a:lnTo>
                      <a:pt x="203200" y="273475"/>
                    </a:lnTo>
                    <a:cubicBezTo>
                      <a:pt x="90976" y="273475"/>
                      <a:pt x="0" y="212256"/>
                      <a:pt x="0" y="136738"/>
                    </a:cubicBezTo>
                    <a:cubicBezTo>
                      <a:pt x="0" y="612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0" y="28575"/>
                <a:ext cx="1146828" cy="244900"/>
              </a:xfrm>
              <a:prstGeom prst="rect">
                <a:avLst/>
              </a:prstGeom>
            </p:spPr>
            <p:txBody>
              <a:bodyPr anchor="ctr" rtlCol="false" tIns="77696" lIns="77696" bIns="77696" rIns="77696"/>
              <a:lstStyle/>
              <a:p>
                <a:pPr algn="ctr">
                  <a:lnSpc>
                    <a:spcPts val="1818"/>
                  </a:lnSpc>
                </a:pP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🤼‍♀️JEUX DE CONTACT🤼‍♂️</a:t>
                </a:r>
              </a:p>
            </p:txBody>
          </p:sp>
        </p:grpSp>
        <p:sp>
          <p:nvSpPr>
            <p:cNvPr name="TextBox 61" id="61"/>
            <p:cNvSpPr txBox="true"/>
            <p:nvPr/>
          </p:nvSpPr>
          <p:spPr>
            <a:xfrm rot="0">
              <a:off x="5699552" y="2392720"/>
              <a:ext cx="2872808" cy="6207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19"/>
                </a:lnSpc>
              </a:pPr>
              <a:r>
                <a:rPr lang="en-US" sz="287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JEUX</a:t>
              </a:r>
            </a:p>
          </p:txBody>
        </p:sp>
        <p:sp>
          <p:nvSpPr>
            <p:cNvPr name="TextBox 62" id="62"/>
            <p:cNvSpPr txBox="true"/>
            <p:nvPr/>
          </p:nvSpPr>
          <p:spPr>
            <a:xfrm rot="0">
              <a:off x="5745977" y="9771284"/>
              <a:ext cx="2771496" cy="1281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19"/>
                </a:lnSpc>
              </a:pPr>
              <a:r>
                <a:rPr lang="en-US" sz="287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CONTACT PHYSIQUE</a:t>
              </a:r>
            </a:p>
          </p:txBody>
        </p:sp>
        <p:sp>
          <p:nvSpPr>
            <p:cNvPr name="TextBox 63" id="63"/>
            <p:cNvSpPr txBox="true"/>
            <p:nvPr/>
          </p:nvSpPr>
          <p:spPr>
            <a:xfrm rot="0">
              <a:off x="3354001" y="6228965"/>
              <a:ext cx="3175541" cy="6207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19"/>
                </a:lnSpc>
              </a:pPr>
              <a:r>
                <a:rPr lang="en-US" sz="287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SPÉCIAL</a:t>
              </a:r>
            </a:p>
          </p:txBody>
        </p:sp>
        <p:sp>
          <p:nvSpPr>
            <p:cNvPr name="TextBox 64" id="64"/>
            <p:cNvSpPr txBox="true"/>
            <p:nvPr/>
          </p:nvSpPr>
          <p:spPr>
            <a:xfrm rot="0">
              <a:off x="381701" y="4256169"/>
              <a:ext cx="2626598" cy="14415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56"/>
                </a:lnSpc>
              </a:pPr>
              <a:r>
                <a:rPr lang="en-US" sz="211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📷 PHOTO PORTAIT DE SOIT</a:t>
              </a:r>
            </a:p>
          </p:txBody>
        </p:sp>
        <p:sp>
          <p:nvSpPr>
            <p:cNvPr name="TextBox 65" id="65"/>
            <p:cNvSpPr txBox="true"/>
            <p:nvPr/>
          </p:nvSpPr>
          <p:spPr>
            <a:xfrm rot="0">
              <a:off x="11580919" y="4844530"/>
              <a:ext cx="3909044" cy="14415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56"/>
                </a:lnSpc>
              </a:pPr>
              <a:r>
                <a:rPr lang="en-US" sz="2111" spc="337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💼YOGA PRINCIPLES FOR BUSINESS</a:t>
              </a:r>
            </a:p>
          </p:txBody>
        </p:sp>
        <p:sp>
          <p:nvSpPr>
            <p:cNvPr name="TextBox 66" id="66"/>
            <p:cNvSpPr txBox="true"/>
            <p:nvPr/>
          </p:nvSpPr>
          <p:spPr>
            <a:xfrm rot="0">
              <a:off x="11190885" y="7495526"/>
              <a:ext cx="3783192" cy="19332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56"/>
                </a:lnSpc>
              </a:pPr>
              <a:r>
                <a:rPr lang="en-US" sz="2111" spc="337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🛡️ YOGA PRINCIPLES FOR</a:t>
              </a:r>
              <a:r>
                <a:rPr lang="en-US" sz="2111" spc="337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MANAGEMENT</a:t>
              </a:r>
            </a:p>
          </p:txBody>
        </p:sp>
        <p:sp>
          <p:nvSpPr>
            <p:cNvPr name="TextBox 67" id="67"/>
            <p:cNvSpPr txBox="true"/>
            <p:nvPr/>
          </p:nvSpPr>
          <p:spPr>
            <a:xfrm rot="0">
              <a:off x="918545" y="9127043"/>
              <a:ext cx="3663867" cy="4582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56"/>
                </a:lnSpc>
              </a:pPr>
              <a:r>
                <a:rPr lang="en-US" sz="211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🍷OENOLOGIE </a:t>
              </a:r>
            </a:p>
          </p:txBody>
        </p:sp>
        <p:sp>
          <p:nvSpPr>
            <p:cNvPr name="TextBox 68" id="68"/>
            <p:cNvSpPr txBox="true"/>
            <p:nvPr/>
          </p:nvSpPr>
          <p:spPr>
            <a:xfrm rot="0">
              <a:off x="317892" y="8101209"/>
              <a:ext cx="2754217" cy="4582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56"/>
                </a:lnSpc>
              </a:pPr>
              <a:r>
                <a:rPr lang="en-US" sz="211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🐟PÊCHE</a:t>
              </a:r>
            </a:p>
          </p:txBody>
        </p:sp>
      </p:grpSp>
      <p:sp>
        <p:nvSpPr>
          <p:cNvPr name="Freeform 69" id="69"/>
          <p:cNvSpPr/>
          <p:nvPr/>
        </p:nvSpPr>
        <p:spPr>
          <a:xfrm flipH="false" flipV="false" rot="0">
            <a:off x="1796822" y="8608611"/>
            <a:ext cx="1678389" cy="1678389"/>
          </a:xfrm>
          <a:custGeom>
            <a:avLst/>
            <a:gdLst/>
            <a:ahLst/>
            <a:cxnLst/>
            <a:rect r="r" b="b" t="t" l="l"/>
            <a:pathLst>
              <a:path h="1678389" w="1678389">
                <a:moveTo>
                  <a:pt x="0" y="0"/>
                </a:moveTo>
                <a:lnTo>
                  <a:pt x="1678389" y="0"/>
                </a:lnTo>
                <a:lnTo>
                  <a:pt x="1678389" y="1678389"/>
                </a:lnTo>
                <a:lnTo>
                  <a:pt x="0" y="16783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F67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775407" y="-3636889"/>
            <a:ext cx="8857785" cy="8525618"/>
          </a:xfrm>
          <a:custGeom>
            <a:avLst/>
            <a:gdLst/>
            <a:ahLst/>
            <a:cxnLst/>
            <a:rect r="r" b="b" t="t" l="l"/>
            <a:pathLst>
              <a:path h="8525618" w="8857785">
                <a:moveTo>
                  <a:pt x="0" y="0"/>
                </a:moveTo>
                <a:lnTo>
                  <a:pt x="8857785" y="0"/>
                </a:lnTo>
                <a:lnTo>
                  <a:pt x="8857785" y="8525619"/>
                </a:lnTo>
                <a:lnTo>
                  <a:pt x="0" y="8525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243551">
            <a:off x="6526536" y="4794885"/>
            <a:ext cx="5915271" cy="9375789"/>
          </a:xfrm>
          <a:custGeom>
            <a:avLst/>
            <a:gdLst/>
            <a:ahLst/>
            <a:cxnLst/>
            <a:rect r="r" b="b" t="t" l="l"/>
            <a:pathLst>
              <a:path h="9375789" w="5915271">
                <a:moveTo>
                  <a:pt x="0" y="0"/>
                </a:moveTo>
                <a:lnTo>
                  <a:pt x="5915270" y="0"/>
                </a:lnTo>
                <a:lnTo>
                  <a:pt x="5915270" y="9375789"/>
                </a:lnTo>
                <a:lnTo>
                  <a:pt x="0" y="937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362418">
            <a:off x="9322613" y="420576"/>
            <a:ext cx="8491976" cy="9445848"/>
            <a:chOff x="687070" y="247650"/>
            <a:chExt cx="11148060" cy="124002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148060" cy="12400280"/>
            </a:xfrm>
            <a:custGeom>
              <a:avLst/>
              <a:gdLst/>
              <a:ahLst/>
              <a:cxnLst/>
              <a:rect r="r" b="b" t="t" l="l"/>
              <a:pathLst>
                <a:path h="12400280" w="1114806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0"/>
                    <a:pt x="2499360" y="12005310"/>
                    <a:pt x="4248150" y="12081510"/>
                  </a:cubicBezTo>
                  <a:cubicBezTo>
                    <a:pt x="7001510" y="12400280"/>
                    <a:pt x="9088120" y="10502900"/>
                    <a:pt x="10118090" y="8309610"/>
                  </a:cubicBezTo>
                  <a:cubicBezTo>
                    <a:pt x="11148061" y="6116320"/>
                    <a:pt x="10782300" y="3361690"/>
                    <a:pt x="9215120" y="1497330"/>
                  </a:cubicBezTo>
                  <a:close/>
                </a:path>
              </a:pathLst>
            </a:custGeom>
            <a:blipFill>
              <a:blip r:embed="rId6"/>
              <a:stretch>
                <a:fillRect l="-37911" t="0" r="-37911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733902" y="2227758"/>
            <a:ext cx="8115300" cy="5829006"/>
            <a:chOff x="0" y="0"/>
            <a:chExt cx="10820400" cy="777200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1477380" y="7108432"/>
              <a:ext cx="5975505" cy="6635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12"/>
                </a:lnSpc>
              </a:pPr>
              <a:r>
                <a:rPr lang="en-US" sz="2874">
                  <a:solidFill>
                    <a:srgbClr val="FFFFFF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MOVE | CONNECT | PLAY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-19050"/>
              <a:ext cx="10820400" cy="4133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100"/>
                </a:lnSpc>
              </a:pPr>
              <a:r>
                <a:rPr lang="en-US" sz="6750">
                  <a:solidFill>
                    <a:srgbClr val="FFFFFF"/>
                  </a:solidFill>
                  <a:latin typeface="Rasputin Light"/>
                  <a:ea typeface="Rasputin Light"/>
                  <a:cs typeface="Rasputin Light"/>
                  <a:sym typeface="Rasputin Light"/>
                </a:rPr>
                <a:t>Des jeux pour connecter les collaborateurs</a:t>
              </a:r>
            </a:p>
          </p:txBody>
        </p:sp>
        <p:sp>
          <p:nvSpPr>
            <p:cNvPr name="Freeform 9" id="9"/>
            <p:cNvSpPr/>
            <p:nvPr/>
          </p:nvSpPr>
          <p:spPr>
            <a:xfrm flipH="false" flipV="false" rot="0">
              <a:off x="3169826" y="4537205"/>
              <a:ext cx="2237852" cy="2237852"/>
            </a:xfrm>
            <a:custGeom>
              <a:avLst/>
              <a:gdLst/>
              <a:ahLst/>
              <a:cxnLst/>
              <a:rect r="r" b="b" t="t" l="l"/>
              <a:pathLst>
                <a:path h="2237852" w="2237852">
                  <a:moveTo>
                    <a:pt x="0" y="0"/>
                  </a:moveTo>
                  <a:lnTo>
                    <a:pt x="2237853" y="0"/>
                  </a:lnTo>
                  <a:lnTo>
                    <a:pt x="2237853" y="2237852"/>
                  </a:lnTo>
                  <a:lnTo>
                    <a:pt x="0" y="2237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F67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5426279" y="1497565"/>
            <a:ext cx="3589539" cy="4823792"/>
            <a:chOff x="0" y="0"/>
            <a:chExt cx="3663950" cy="49237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5F5C39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426279" y="1497565"/>
            <a:ext cx="3589539" cy="4823792"/>
            <a:chOff x="0" y="0"/>
            <a:chExt cx="3663950" cy="49237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51280" t="0" r="-5128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9483929" y="1497565"/>
            <a:ext cx="3589539" cy="4823792"/>
            <a:chOff x="0" y="0"/>
            <a:chExt cx="3663950" cy="49237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-51280" t="0" r="-5128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3608701" y="1497565"/>
            <a:ext cx="3589539" cy="4823792"/>
            <a:chOff x="0" y="0"/>
            <a:chExt cx="3663950" cy="492379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4"/>
              <a:stretch>
                <a:fillRect l="-47090" t="0" r="-4709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-3849591" y="5642381"/>
            <a:ext cx="8857785" cy="8525618"/>
          </a:xfrm>
          <a:custGeom>
            <a:avLst/>
            <a:gdLst/>
            <a:ahLst/>
            <a:cxnLst/>
            <a:rect r="r" b="b" t="t" l="l"/>
            <a:pathLst>
              <a:path h="8525618" w="8857785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8743839">
            <a:off x="-2596254" y="4920069"/>
            <a:ext cx="5915271" cy="9375789"/>
          </a:xfrm>
          <a:custGeom>
            <a:avLst/>
            <a:gdLst/>
            <a:ahLst/>
            <a:cxnLst/>
            <a:rect r="r" b="b" t="t" l="l"/>
            <a:pathLst>
              <a:path h="9375789" w="5915271">
                <a:moveTo>
                  <a:pt x="0" y="0"/>
                </a:moveTo>
                <a:lnTo>
                  <a:pt x="5915271" y="0"/>
                </a:lnTo>
                <a:lnTo>
                  <a:pt x="5915271" y="9375789"/>
                </a:lnTo>
                <a:lnTo>
                  <a:pt x="0" y="93757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17547" y="1365280"/>
            <a:ext cx="3662889" cy="4284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80"/>
              </a:lnSpc>
            </a:pPr>
            <a:r>
              <a:rPr lang="en-US" sz="4650">
                <a:solidFill>
                  <a:srgbClr val="FFFFFF"/>
                </a:solidFill>
                <a:latin typeface="Rasputin Light"/>
                <a:ea typeface="Rasputin Light"/>
                <a:cs typeface="Rasputin Light"/>
                <a:sym typeface="Rasputin Light"/>
              </a:rPr>
              <a:t>Des jeux ludiques pour stimuler le collaboratif et le fun!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5495681" y="6809245"/>
            <a:ext cx="3455295" cy="1999237"/>
            <a:chOff x="0" y="0"/>
            <a:chExt cx="4607060" cy="2665649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963313"/>
              <a:ext cx="4607060" cy="1702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50"/>
                </a:lnSpc>
              </a:pPr>
              <a:r>
                <a:rPr lang="en-US" sz="2300">
                  <a:solidFill>
                    <a:srgbClr val="FFFFFF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Les constructions permettent un travail d’équipe fun!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-38100"/>
              <a:ext cx="4607060" cy="4597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2100">
                  <a:solidFill>
                    <a:srgbClr val="FFFFFF"/>
                  </a:solidFill>
                  <a:latin typeface="Rasputin Light"/>
                  <a:ea typeface="Rasputin Light"/>
                  <a:cs typeface="Rasputin Light"/>
                  <a:sym typeface="Rasputin Light"/>
                </a:rPr>
                <a:t>Cohésion d’équipe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551051" y="6809245"/>
            <a:ext cx="3455295" cy="1561087"/>
            <a:chOff x="0" y="0"/>
            <a:chExt cx="4607060" cy="2081449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963313"/>
              <a:ext cx="4607060" cy="11182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50"/>
                </a:lnSpc>
              </a:pPr>
              <a:r>
                <a:rPr lang="en-US" sz="2300">
                  <a:solidFill>
                    <a:srgbClr val="FFFFFF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A travers le jeu et l’échange on crée du lien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-38100"/>
              <a:ext cx="4607060" cy="4597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2100">
                  <a:solidFill>
                    <a:srgbClr val="FFFFFF"/>
                  </a:solidFill>
                  <a:latin typeface="Rasputin Light"/>
                  <a:ea typeface="Rasputin Light"/>
                  <a:cs typeface="Rasputin Light"/>
                  <a:sym typeface="Rasputin Light"/>
                </a:rPr>
                <a:t>La mémorisation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3608701" y="6809245"/>
            <a:ext cx="3455295" cy="1561087"/>
            <a:chOff x="0" y="0"/>
            <a:chExt cx="4607060" cy="2081449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0" y="963313"/>
              <a:ext cx="4607060" cy="11182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50"/>
                </a:lnSpc>
              </a:pPr>
              <a:r>
                <a:rPr lang="en-US" sz="2300">
                  <a:solidFill>
                    <a:srgbClr val="FFFFFF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On cherche à passer un bon moment en équipe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-38100"/>
              <a:ext cx="4607060" cy="4597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2100">
                  <a:solidFill>
                    <a:srgbClr val="FFFFFF"/>
                  </a:solidFill>
                  <a:latin typeface="Rasputin Light"/>
                  <a:ea typeface="Rasputin Light"/>
                  <a:cs typeface="Rasputin Light"/>
                  <a:sym typeface="Rasputin Light"/>
                </a:rPr>
                <a:t>Le jeu et l’immagination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5891021" y="9374807"/>
            <a:ext cx="10775354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MOVE         |         CONNECT         |         PLAY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2109797" y="5970050"/>
            <a:ext cx="1678389" cy="1678389"/>
          </a:xfrm>
          <a:custGeom>
            <a:avLst/>
            <a:gdLst/>
            <a:ahLst/>
            <a:cxnLst/>
            <a:rect r="r" b="b" t="t" l="l"/>
            <a:pathLst>
              <a:path h="1678389" w="1678389">
                <a:moveTo>
                  <a:pt x="0" y="0"/>
                </a:moveTo>
                <a:lnTo>
                  <a:pt x="1678389" y="0"/>
                </a:lnTo>
                <a:lnTo>
                  <a:pt x="1678389" y="1678390"/>
                </a:lnTo>
                <a:lnTo>
                  <a:pt x="0" y="16783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F67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5392718" y="582663"/>
            <a:ext cx="3589539" cy="4823792"/>
            <a:chOff x="0" y="0"/>
            <a:chExt cx="3663950" cy="49237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5F5C39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392718" y="582663"/>
            <a:ext cx="3589539" cy="4823792"/>
            <a:chOff x="0" y="0"/>
            <a:chExt cx="3663950" cy="49237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51280" t="0" r="-5128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9450368" y="582663"/>
            <a:ext cx="3589539" cy="4823792"/>
            <a:chOff x="0" y="0"/>
            <a:chExt cx="3663950" cy="49237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-94298" t="0" r="-8261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3575140" y="582663"/>
            <a:ext cx="3589539" cy="4823792"/>
            <a:chOff x="0" y="0"/>
            <a:chExt cx="3663950" cy="492379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4"/>
              <a:stretch>
                <a:fillRect l="-47090" t="0" r="-4709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-3849591" y="5642381"/>
            <a:ext cx="8857785" cy="8525618"/>
          </a:xfrm>
          <a:custGeom>
            <a:avLst/>
            <a:gdLst/>
            <a:ahLst/>
            <a:cxnLst/>
            <a:rect r="r" b="b" t="t" l="l"/>
            <a:pathLst>
              <a:path h="8525618" w="8857785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8743839">
            <a:off x="-2596254" y="4920069"/>
            <a:ext cx="5915271" cy="9375789"/>
          </a:xfrm>
          <a:custGeom>
            <a:avLst/>
            <a:gdLst/>
            <a:ahLst/>
            <a:cxnLst/>
            <a:rect r="r" b="b" t="t" l="l"/>
            <a:pathLst>
              <a:path h="9375789" w="5915271">
                <a:moveTo>
                  <a:pt x="0" y="0"/>
                </a:moveTo>
                <a:lnTo>
                  <a:pt x="5915271" y="0"/>
                </a:lnTo>
                <a:lnTo>
                  <a:pt x="5915271" y="9375789"/>
                </a:lnTo>
                <a:lnTo>
                  <a:pt x="0" y="93757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67981" y="1765834"/>
            <a:ext cx="4158011" cy="244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4050">
                <a:solidFill>
                  <a:srgbClr val="FFFFFF"/>
                </a:solidFill>
                <a:latin typeface="Rasputin Light"/>
                <a:ea typeface="Rasputin Light"/>
                <a:cs typeface="Rasputin Light"/>
                <a:sym typeface="Rasputin Light"/>
              </a:rPr>
              <a:t>Appliquer les principes du Yoga au monde de l’entreprise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5462120" y="5894343"/>
            <a:ext cx="3455295" cy="3218437"/>
            <a:chOff x="0" y="0"/>
            <a:chExt cx="4607060" cy="4291249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1420513"/>
              <a:ext cx="4607060" cy="28708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50"/>
                </a:lnSpc>
              </a:pPr>
              <a:r>
                <a:rPr lang="en-US" sz="2300">
                  <a:solidFill>
                    <a:srgbClr val="FFFFFF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Par définition le Yoga fait référence au focus de l’être humain qui peut se fondre à 100% dans l’objet de son action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-38100"/>
              <a:ext cx="4607060" cy="9169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2100">
                  <a:solidFill>
                    <a:srgbClr val="FFFFFF"/>
                  </a:solidFill>
                  <a:latin typeface="Rasputin Bold"/>
                  <a:ea typeface="Rasputin Bold"/>
                  <a:cs typeface="Rasputin Bold"/>
                  <a:sym typeface="Rasputin Bold"/>
                </a:rPr>
                <a:t>Réflexion sur le focus mental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517490" y="5894343"/>
            <a:ext cx="3455295" cy="1903987"/>
            <a:chOff x="0" y="0"/>
            <a:chExt cx="4607060" cy="2538649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1420513"/>
              <a:ext cx="4607060" cy="11182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50"/>
                </a:lnSpc>
              </a:pPr>
              <a:r>
                <a:rPr lang="en-US" sz="2300">
                  <a:solidFill>
                    <a:srgbClr val="FFFFFF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Même en situation de tension, de prise de risque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-38100"/>
              <a:ext cx="4607060" cy="9169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2100">
                  <a:solidFill>
                    <a:srgbClr val="FFFFFF"/>
                  </a:solidFill>
                  <a:latin typeface="Rasputin Bold"/>
                  <a:ea typeface="Rasputin Bold"/>
                  <a:cs typeface="Rasputin Bold"/>
                  <a:sym typeface="Rasputin Bold"/>
                </a:rPr>
                <a:t>La prise de recul et l’équanimité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3575140" y="5894343"/>
            <a:ext cx="3455295" cy="3218437"/>
            <a:chOff x="0" y="0"/>
            <a:chExt cx="4607060" cy="4291249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0" y="1420513"/>
              <a:ext cx="4607060" cy="28708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50"/>
                </a:lnSpc>
              </a:pPr>
              <a:r>
                <a:rPr lang="en-US" sz="2300">
                  <a:solidFill>
                    <a:srgbClr val="FFFFFF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Une vraie réflexion autour de qui on est, sur ce qu’on veut être en fonction de ce qu’on peut apporter à l’entreprise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-38100"/>
              <a:ext cx="4607060" cy="9169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2100">
                  <a:solidFill>
                    <a:srgbClr val="FFFFFF"/>
                  </a:solidFill>
                  <a:latin typeface="Rasputin Bold"/>
                  <a:ea typeface="Rasputin Bold"/>
                  <a:cs typeface="Rasputin Bold"/>
                  <a:sym typeface="Rasputin Bold"/>
                </a:rPr>
                <a:t>L’alignement de ses possibilités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5891021" y="9374807"/>
            <a:ext cx="10775354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MOVE         |         CONNECT         |         PLAY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2007792" y="4567261"/>
            <a:ext cx="1678389" cy="1678389"/>
          </a:xfrm>
          <a:custGeom>
            <a:avLst/>
            <a:gdLst/>
            <a:ahLst/>
            <a:cxnLst/>
            <a:rect r="r" b="b" t="t" l="l"/>
            <a:pathLst>
              <a:path h="1678389" w="1678389">
                <a:moveTo>
                  <a:pt x="0" y="0"/>
                </a:moveTo>
                <a:lnTo>
                  <a:pt x="1678390" y="0"/>
                </a:lnTo>
                <a:lnTo>
                  <a:pt x="1678390" y="1678389"/>
                </a:lnTo>
                <a:lnTo>
                  <a:pt x="0" y="16783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7CD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02385" y="2714775"/>
            <a:ext cx="10083230" cy="394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50"/>
              </a:lnSpc>
            </a:pPr>
            <a:r>
              <a:rPr lang="en-US" sz="8625">
                <a:solidFill>
                  <a:srgbClr val="142414"/>
                </a:solidFill>
                <a:latin typeface="Rasputin"/>
                <a:ea typeface="Rasputin"/>
                <a:cs typeface="Rasputin"/>
                <a:sym typeface="Rasputin"/>
              </a:rPr>
              <a:t>Ateliers de bien-être en entreprise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1016209">
            <a:off x="-890667" y="4921459"/>
            <a:ext cx="8901994" cy="10457555"/>
          </a:xfrm>
          <a:custGeom>
            <a:avLst/>
            <a:gdLst/>
            <a:ahLst/>
            <a:cxnLst/>
            <a:rect r="r" b="b" t="t" l="l"/>
            <a:pathLst>
              <a:path h="10457555" w="8901994">
                <a:moveTo>
                  <a:pt x="0" y="0"/>
                </a:moveTo>
                <a:lnTo>
                  <a:pt x="8901993" y="0"/>
                </a:lnTo>
                <a:lnTo>
                  <a:pt x="8901993" y="10457555"/>
                </a:lnTo>
                <a:lnTo>
                  <a:pt x="0" y="10457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8862409">
            <a:off x="11443547" y="-3756415"/>
            <a:ext cx="8901994" cy="10457555"/>
          </a:xfrm>
          <a:custGeom>
            <a:avLst/>
            <a:gdLst/>
            <a:ahLst/>
            <a:cxnLst/>
            <a:rect r="r" b="b" t="t" l="l"/>
            <a:pathLst>
              <a:path h="10457555" w="8901994">
                <a:moveTo>
                  <a:pt x="0" y="0"/>
                </a:moveTo>
                <a:lnTo>
                  <a:pt x="8901994" y="0"/>
                </a:lnTo>
                <a:lnTo>
                  <a:pt x="8901994" y="10457555"/>
                </a:lnTo>
                <a:lnTo>
                  <a:pt x="0" y="10457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787978">
            <a:off x="10415856" y="-4885058"/>
            <a:ext cx="7755409" cy="12292435"/>
          </a:xfrm>
          <a:custGeom>
            <a:avLst/>
            <a:gdLst/>
            <a:ahLst/>
            <a:cxnLst/>
            <a:rect r="r" b="b" t="t" l="l"/>
            <a:pathLst>
              <a:path h="12292435" w="7755409">
                <a:moveTo>
                  <a:pt x="0" y="0"/>
                </a:moveTo>
                <a:lnTo>
                  <a:pt x="7755409" y="0"/>
                </a:lnTo>
                <a:lnTo>
                  <a:pt x="7755409" y="12292436"/>
                </a:lnTo>
                <a:lnTo>
                  <a:pt x="0" y="12292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825815" y="8733755"/>
            <a:ext cx="6636370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94">
                <a:solidFill>
                  <a:srgbClr val="142414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MOVE | CONNECT | PLAY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8304805" y="6658125"/>
            <a:ext cx="1678389" cy="1678389"/>
          </a:xfrm>
          <a:custGeom>
            <a:avLst/>
            <a:gdLst/>
            <a:ahLst/>
            <a:cxnLst/>
            <a:rect r="r" b="b" t="t" l="l"/>
            <a:pathLst>
              <a:path h="1678389" w="1678389">
                <a:moveTo>
                  <a:pt x="0" y="0"/>
                </a:moveTo>
                <a:lnTo>
                  <a:pt x="1678390" y="0"/>
                </a:lnTo>
                <a:lnTo>
                  <a:pt x="1678390" y="1678389"/>
                </a:lnTo>
                <a:lnTo>
                  <a:pt x="0" y="1678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F67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248805" y="0"/>
            <a:ext cx="12182111" cy="10287000"/>
            <a:chOff x="0" y="0"/>
            <a:chExt cx="3208457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08457" cy="2709333"/>
            </a:xfrm>
            <a:custGeom>
              <a:avLst/>
              <a:gdLst/>
              <a:ahLst/>
              <a:cxnLst/>
              <a:rect r="r" b="b" t="t" l="l"/>
              <a:pathLst>
                <a:path h="2709333" w="3208457">
                  <a:moveTo>
                    <a:pt x="0" y="0"/>
                  </a:moveTo>
                  <a:lnTo>
                    <a:pt x="3208457" y="0"/>
                  </a:lnTo>
                  <a:lnTo>
                    <a:pt x="320845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3208457" cy="27283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4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659544" y="-5957616"/>
            <a:ext cx="8857785" cy="8525618"/>
          </a:xfrm>
          <a:custGeom>
            <a:avLst/>
            <a:gdLst/>
            <a:ahLst/>
            <a:cxnLst/>
            <a:rect r="r" b="b" t="t" l="l"/>
            <a:pathLst>
              <a:path h="8525618" w="8857785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243551">
            <a:off x="-1160813" y="6580060"/>
            <a:ext cx="5915271" cy="9375789"/>
          </a:xfrm>
          <a:custGeom>
            <a:avLst/>
            <a:gdLst/>
            <a:ahLst/>
            <a:cxnLst/>
            <a:rect r="r" b="b" t="t" l="l"/>
            <a:pathLst>
              <a:path h="9375789" w="5915271">
                <a:moveTo>
                  <a:pt x="0" y="0"/>
                </a:moveTo>
                <a:lnTo>
                  <a:pt x="5915270" y="0"/>
                </a:lnTo>
                <a:lnTo>
                  <a:pt x="5915270" y="9375789"/>
                </a:lnTo>
                <a:lnTo>
                  <a:pt x="0" y="937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41376" y="2794670"/>
            <a:ext cx="5262016" cy="4697659"/>
            <a:chOff x="0" y="0"/>
            <a:chExt cx="7016022" cy="6263546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4152170"/>
              <a:ext cx="7016022" cy="21113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12"/>
                </a:lnSpc>
              </a:pPr>
              <a:r>
                <a:rPr lang="en-US" sz="2874">
                  <a:solidFill>
                    <a:srgbClr val="FFFFFF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Créer des moments de team building pour resserer les liens entre vos collaborateurs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0"/>
              <a:ext cx="7016022" cy="2489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380"/>
                </a:lnSpc>
              </a:pPr>
              <a:r>
                <a:rPr lang="en-US" sz="6150">
                  <a:solidFill>
                    <a:srgbClr val="FFFFFF"/>
                  </a:solidFill>
                  <a:latin typeface="Rasputin Light"/>
                  <a:ea typeface="Rasputin Light"/>
                  <a:cs typeface="Rasputin Light"/>
                  <a:sym typeface="Rasputin Light"/>
                </a:rPr>
                <a:t>Ateliers bien-être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488133" y="1399100"/>
            <a:ext cx="11675007" cy="7859200"/>
            <a:chOff x="0" y="0"/>
            <a:chExt cx="15566676" cy="10478933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5230308" y="832387"/>
              <a:ext cx="4230145" cy="4922351"/>
              <a:chOff x="0" y="0"/>
              <a:chExt cx="6985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6">
                  <a:alphaModFix amt="80000"/>
                </a:blip>
                <a:stretch>
                  <a:fillRect l="-37163" t="0" r="-37163" b="0"/>
                </a:stretch>
              </a:blip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2994511" y="4704229"/>
              <a:ext cx="4230145" cy="4922351"/>
              <a:chOff x="0" y="0"/>
              <a:chExt cx="6985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7">
                  <a:alphaModFix amt="80000"/>
                </a:blip>
                <a:stretch>
                  <a:fillRect l="-37431" t="0" r="-37431" b="0"/>
                </a:stretch>
              </a:blip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3269630" y="6250258"/>
              <a:ext cx="3671229" cy="1690069"/>
              <a:chOff x="0" y="0"/>
              <a:chExt cx="536225" cy="246854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36225" cy="246854"/>
              </a:xfrm>
              <a:custGeom>
                <a:avLst/>
                <a:gdLst/>
                <a:ahLst/>
                <a:cxnLst/>
                <a:rect r="r" b="b" t="t" l="l"/>
                <a:pathLst>
                  <a:path h="246854" w="536225">
                    <a:moveTo>
                      <a:pt x="112133" y="0"/>
                    </a:moveTo>
                    <a:lnTo>
                      <a:pt x="424092" y="0"/>
                    </a:lnTo>
                    <a:cubicBezTo>
                      <a:pt x="486021" y="0"/>
                      <a:pt x="536225" y="50204"/>
                      <a:pt x="536225" y="112133"/>
                    </a:cubicBezTo>
                    <a:lnTo>
                      <a:pt x="536225" y="134721"/>
                    </a:lnTo>
                    <a:cubicBezTo>
                      <a:pt x="536225" y="164461"/>
                      <a:pt x="524411" y="192982"/>
                      <a:pt x="503382" y="214011"/>
                    </a:cubicBezTo>
                    <a:cubicBezTo>
                      <a:pt x="482353" y="235040"/>
                      <a:pt x="453831" y="246854"/>
                      <a:pt x="424092" y="246854"/>
                    </a:cubicBezTo>
                    <a:lnTo>
                      <a:pt x="112133" y="246854"/>
                    </a:lnTo>
                    <a:cubicBezTo>
                      <a:pt x="82393" y="246854"/>
                      <a:pt x="53872" y="235040"/>
                      <a:pt x="32843" y="214011"/>
                    </a:cubicBezTo>
                    <a:cubicBezTo>
                      <a:pt x="11814" y="192982"/>
                      <a:pt x="0" y="164461"/>
                      <a:pt x="0" y="134721"/>
                    </a:cubicBezTo>
                    <a:lnTo>
                      <a:pt x="0" y="112133"/>
                    </a:lnTo>
                    <a:cubicBezTo>
                      <a:pt x="0" y="82393"/>
                      <a:pt x="11814" y="53872"/>
                      <a:pt x="32843" y="32843"/>
                    </a:cubicBezTo>
                    <a:cubicBezTo>
                      <a:pt x="53872" y="11814"/>
                      <a:pt x="82393" y="0"/>
                      <a:pt x="112133" y="0"/>
                    </a:cubicBezTo>
                    <a:close/>
                  </a:path>
                </a:pathLst>
              </a:custGeom>
              <a:solidFill>
                <a:srgbClr val="BE9A7C">
                  <a:alpha val="80000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85725"/>
                <a:ext cx="536225" cy="332579"/>
              </a:xfrm>
              <a:prstGeom prst="rect">
                <a:avLst/>
              </a:prstGeom>
            </p:spPr>
            <p:txBody>
              <a:bodyPr anchor="ctr" rtlCol="false" tIns="86731" lIns="86731" bIns="86731" rIns="86731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5370037" y="2475015"/>
              <a:ext cx="3950687" cy="1353550"/>
              <a:chOff x="0" y="0"/>
              <a:chExt cx="577043" cy="19770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577043" cy="197701"/>
              </a:xfrm>
              <a:custGeom>
                <a:avLst/>
                <a:gdLst/>
                <a:ahLst/>
                <a:cxnLst/>
                <a:rect r="r" b="b" t="t" l="l"/>
                <a:pathLst>
                  <a:path h="197701" w="577043">
                    <a:moveTo>
                      <a:pt x="98851" y="0"/>
                    </a:moveTo>
                    <a:lnTo>
                      <a:pt x="478192" y="0"/>
                    </a:lnTo>
                    <a:cubicBezTo>
                      <a:pt x="504409" y="0"/>
                      <a:pt x="529552" y="10415"/>
                      <a:pt x="548090" y="28953"/>
                    </a:cubicBezTo>
                    <a:cubicBezTo>
                      <a:pt x="566628" y="47491"/>
                      <a:pt x="577043" y="72634"/>
                      <a:pt x="577043" y="98851"/>
                    </a:cubicBezTo>
                    <a:lnTo>
                      <a:pt x="577043" y="98851"/>
                    </a:lnTo>
                    <a:cubicBezTo>
                      <a:pt x="577043" y="125067"/>
                      <a:pt x="566628" y="150211"/>
                      <a:pt x="548090" y="168749"/>
                    </a:cubicBezTo>
                    <a:cubicBezTo>
                      <a:pt x="529552" y="187287"/>
                      <a:pt x="504409" y="197701"/>
                      <a:pt x="478192" y="197701"/>
                    </a:cubicBezTo>
                    <a:lnTo>
                      <a:pt x="98851" y="197701"/>
                    </a:lnTo>
                    <a:cubicBezTo>
                      <a:pt x="72634" y="197701"/>
                      <a:pt x="47491" y="187287"/>
                      <a:pt x="28953" y="168749"/>
                    </a:cubicBezTo>
                    <a:cubicBezTo>
                      <a:pt x="10415" y="150211"/>
                      <a:pt x="0" y="125067"/>
                      <a:pt x="0" y="98851"/>
                    </a:cubicBezTo>
                    <a:lnTo>
                      <a:pt x="0" y="98851"/>
                    </a:lnTo>
                    <a:cubicBezTo>
                      <a:pt x="0" y="72634"/>
                      <a:pt x="10415" y="47491"/>
                      <a:pt x="28953" y="28953"/>
                    </a:cubicBezTo>
                    <a:cubicBezTo>
                      <a:pt x="47491" y="10415"/>
                      <a:pt x="72634" y="0"/>
                      <a:pt x="98851" y="0"/>
                    </a:cubicBezTo>
                    <a:close/>
                  </a:path>
                </a:pathLst>
              </a:custGeom>
              <a:solidFill>
                <a:srgbClr val="BE9A7C">
                  <a:alpha val="80000"/>
                </a:srgbClr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95250"/>
                <a:ext cx="577043" cy="292951"/>
              </a:xfrm>
              <a:prstGeom prst="rect">
                <a:avLst/>
              </a:prstGeom>
            </p:spPr>
            <p:txBody>
              <a:bodyPr anchor="ctr" rtlCol="false" tIns="86731" lIns="86731" bIns="86731" rIns="86731"/>
              <a:lstStyle/>
              <a:p>
                <a:pPr algn="ctr">
                  <a:lnSpc>
                    <a:spcPts val="2700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7429316" y="4704229"/>
              <a:ext cx="4230145" cy="4922351"/>
              <a:chOff x="0" y="0"/>
              <a:chExt cx="6985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6985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985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8">
                  <a:alphaModFix amt="80000"/>
                </a:blip>
                <a:stretch>
                  <a:fillRect l="-37431" t="0" r="-37431" b="0"/>
                </a:stretch>
              </a:blipFill>
            </p:spPr>
          </p:sp>
        </p:grpSp>
        <p:grpSp>
          <p:nvGrpSpPr>
            <p:cNvPr name="Group 23" id="23"/>
            <p:cNvGrpSpPr/>
            <p:nvPr/>
          </p:nvGrpSpPr>
          <p:grpSpPr>
            <a:xfrm rot="0">
              <a:off x="7566667" y="6250258"/>
              <a:ext cx="3950687" cy="1549845"/>
              <a:chOff x="0" y="0"/>
              <a:chExt cx="577043" cy="226372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77043" cy="226372"/>
              </a:xfrm>
              <a:custGeom>
                <a:avLst/>
                <a:gdLst/>
                <a:ahLst/>
                <a:cxnLst/>
                <a:rect r="r" b="b" t="t" l="l"/>
                <a:pathLst>
                  <a:path h="226372" w="577043">
                    <a:moveTo>
                      <a:pt x="104201" y="0"/>
                    </a:moveTo>
                    <a:lnTo>
                      <a:pt x="472842" y="0"/>
                    </a:lnTo>
                    <a:cubicBezTo>
                      <a:pt x="500478" y="0"/>
                      <a:pt x="526981" y="10978"/>
                      <a:pt x="546523" y="30520"/>
                    </a:cubicBezTo>
                    <a:cubicBezTo>
                      <a:pt x="566064" y="50061"/>
                      <a:pt x="577043" y="76565"/>
                      <a:pt x="577043" y="104201"/>
                    </a:cubicBezTo>
                    <a:lnTo>
                      <a:pt x="577043" y="122172"/>
                    </a:lnTo>
                    <a:cubicBezTo>
                      <a:pt x="577043" y="179720"/>
                      <a:pt x="530390" y="226372"/>
                      <a:pt x="472842" y="226372"/>
                    </a:cubicBezTo>
                    <a:lnTo>
                      <a:pt x="104201" y="226372"/>
                    </a:lnTo>
                    <a:cubicBezTo>
                      <a:pt x="46652" y="226372"/>
                      <a:pt x="0" y="179720"/>
                      <a:pt x="0" y="122172"/>
                    </a:cubicBezTo>
                    <a:lnTo>
                      <a:pt x="0" y="104201"/>
                    </a:lnTo>
                    <a:cubicBezTo>
                      <a:pt x="0" y="46652"/>
                      <a:pt x="46652" y="0"/>
                      <a:pt x="104201" y="0"/>
                    </a:cubicBezTo>
                    <a:close/>
                  </a:path>
                </a:pathLst>
              </a:custGeom>
              <a:solidFill>
                <a:srgbClr val="BE9A7C">
                  <a:alpha val="80000"/>
                </a:srgbClr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95250"/>
                <a:ext cx="577043" cy="321622"/>
              </a:xfrm>
              <a:prstGeom prst="rect">
                <a:avLst/>
              </a:prstGeom>
            </p:spPr>
            <p:txBody>
              <a:bodyPr anchor="ctr" rtlCol="false" tIns="86731" lIns="86731" bIns="86731" rIns="86731"/>
              <a:lstStyle/>
              <a:p>
                <a:pPr algn="ctr">
                  <a:lnSpc>
                    <a:spcPts val="2700"/>
                  </a:lnSpc>
                </a:pPr>
              </a:p>
            </p:txBody>
          </p:sp>
        </p:grpSp>
        <p:grpSp>
          <p:nvGrpSpPr>
            <p:cNvPr name="Group 26" id="26"/>
            <p:cNvGrpSpPr/>
            <p:nvPr/>
          </p:nvGrpSpPr>
          <p:grpSpPr>
            <a:xfrm rot="0">
              <a:off x="4360295" y="7603523"/>
              <a:ext cx="1228004" cy="1228004"/>
              <a:chOff x="0" y="0"/>
              <a:chExt cx="812800" cy="8128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5</a:t>
                </a: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6501491" y="3418532"/>
              <a:ext cx="1228004" cy="1228004"/>
              <a:chOff x="0" y="0"/>
              <a:chExt cx="812800" cy="8128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2</a:t>
                </a:r>
              </a:p>
            </p:txBody>
          </p:sp>
        </p:grpSp>
        <p:grpSp>
          <p:nvGrpSpPr>
            <p:cNvPr name="Group 32" id="32"/>
            <p:cNvGrpSpPr/>
            <p:nvPr/>
          </p:nvGrpSpPr>
          <p:grpSpPr>
            <a:xfrm rot="0">
              <a:off x="8855320" y="7603523"/>
              <a:ext cx="1228004" cy="1228004"/>
              <a:chOff x="0" y="0"/>
              <a:chExt cx="812800" cy="8128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9877"/>
              </a:solidFill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76200" y="219075"/>
                <a:ext cx="660400" cy="51752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99"/>
                  </a:lnSpc>
                </a:pPr>
                <a:r>
                  <a:rPr lang="en-US" sz="1999" spc="387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4</a:t>
                </a:r>
              </a:p>
            </p:txBody>
          </p:sp>
        </p:grpSp>
        <p:grpSp>
          <p:nvGrpSpPr>
            <p:cNvPr name="Group 35" id="35"/>
            <p:cNvGrpSpPr/>
            <p:nvPr/>
          </p:nvGrpSpPr>
          <p:grpSpPr>
            <a:xfrm rot="0">
              <a:off x="8766397" y="9415518"/>
              <a:ext cx="6800279" cy="1036377"/>
              <a:chOff x="0" y="0"/>
              <a:chExt cx="1386421" cy="211294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1386421" cy="211294"/>
              </a:xfrm>
              <a:custGeom>
                <a:avLst/>
                <a:gdLst/>
                <a:ahLst/>
                <a:cxnLst/>
                <a:rect r="r" b="b" t="t" l="l"/>
                <a:pathLst>
                  <a:path h="211294" w="1386421">
                    <a:moveTo>
                      <a:pt x="1183221" y="0"/>
                    </a:moveTo>
                    <a:cubicBezTo>
                      <a:pt x="1295445" y="0"/>
                      <a:pt x="1386421" y="47300"/>
                      <a:pt x="1386421" y="105647"/>
                    </a:cubicBezTo>
                    <a:cubicBezTo>
                      <a:pt x="1386421" y="163994"/>
                      <a:pt x="1295445" y="211294"/>
                      <a:pt x="1183221" y="211294"/>
                    </a:cubicBezTo>
                    <a:lnTo>
                      <a:pt x="203200" y="211294"/>
                    </a:lnTo>
                    <a:cubicBezTo>
                      <a:pt x="90976" y="211294"/>
                      <a:pt x="0" y="163994"/>
                      <a:pt x="0" y="105647"/>
                    </a:cubicBezTo>
                    <a:cubicBezTo>
                      <a:pt x="0" y="4730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28575"/>
                <a:ext cx="1386421" cy="182719"/>
              </a:xfrm>
              <a:prstGeom prst="rect">
                <a:avLst/>
              </a:prstGeom>
            </p:spPr>
            <p:txBody>
              <a:bodyPr anchor="ctr" rtlCol="false" tIns="86731" lIns="86731" bIns="86731" rIns="86731"/>
              <a:lstStyle/>
              <a:p>
                <a:pPr algn="ctr">
                  <a:lnSpc>
                    <a:spcPts val="1818"/>
                  </a:lnSpc>
                </a:pP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🤸‍♀️</a:t>
                </a: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JEUX D’ÉQUILIBRE &amp; ACROYOGA</a:t>
                </a: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2390383" y="9757071"/>
              <a:ext cx="5438401" cy="721862"/>
              <a:chOff x="0" y="0"/>
              <a:chExt cx="1317222" cy="17484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1317222" cy="174840"/>
              </a:xfrm>
              <a:custGeom>
                <a:avLst/>
                <a:gdLst/>
                <a:ahLst/>
                <a:cxnLst/>
                <a:rect r="r" b="b" t="t" l="l"/>
                <a:pathLst>
                  <a:path h="174840" w="1317222">
                    <a:moveTo>
                      <a:pt x="1114022" y="0"/>
                    </a:moveTo>
                    <a:cubicBezTo>
                      <a:pt x="1226246" y="0"/>
                      <a:pt x="1317222" y="39139"/>
                      <a:pt x="1317222" y="87420"/>
                    </a:cubicBezTo>
                    <a:cubicBezTo>
                      <a:pt x="1317222" y="135701"/>
                      <a:pt x="1226246" y="174840"/>
                      <a:pt x="1114022" y="174840"/>
                    </a:cubicBezTo>
                    <a:lnTo>
                      <a:pt x="203200" y="174840"/>
                    </a:lnTo>
                    <a:cubicBezTo>
                      <a:pt x="90976" y="174840"/>
                      <a:pt x="0" y="135701"/>
                      <a:pt x="0" y="87420"/>
                    </a:cubicBezTo>
                    <a:cubicBezTo>
                      <a:pt x="0" y="3913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28575"/>
                <a:ext cx="1317222" cy="146265"/>
              </a:xfrm>
              <a:prstGeom prst="rect">
                <a:avLst/>
              </a:prstGeom>
            </p:spPr>
            <p:txBody>
              <a:bodyPr anchor="ctr" rtlCol="false" tIns="86731" lIns="86731" bIns="86731" rIns="86731"/>
              <a:lstStyle/>
              <a:p>
                <a:pPr algn="ctr">
                  <a:lnSpc>
                    <a:spcPts val="1818"/>
                  </a:lnSpc>
                </a:pP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👐</a:t>
                </a: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COURS DE MASSAGE</a:t>
                </a:r>
              </a:p>
            </p:txBody>
          </p:sp>
        </p:grpSp>
        <p:grpSp>
          <p:nvGrpSpPr>
            <p:cNvPr name="Group 41" id="41"/>
            <p:cNvGrpSpPr/>
            <p:nvPr/>
          </p:nvGrpSpPr>
          <p:grpSpPr>
            <a:xfrm rot="0">
              <a:off x="4285755" y="0"/>
              <a:ext cx="5877803" cy="709190"/>
              <a:chOff x="0" y="0"/>
              <a:chExt cx="1403368" cy="169324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1403368" cy="169324"/>
              </a:xfrm>
              <a:custGeom>
                <a:avLst/>
                <a:gdLst/>
                <a:ahLst/>
                <a:cxnLst/>
                <a:rect r="r" b="b" t="t" l="l"/>
                <a:pathLst>
                  <a:path h="169324" w="1403368">
                    <a:moveTo>
                      <a:pt x="1200168" y="0"/>
                    </a:moveTo>
                    <a:cubicBezTo>
                      <a:pt x="1312393" y="0"/>
                      <a:pt x="1403368" y="37905"/>
                      <a:pt x="1403368" y="84662"/>
                    </a:cubicBezTo>
                    <a:cubicBezTo>
                      <a:pt x="1403368" y="131420"/>
                      <a:pt x="1312393" y="169324"/>
                      <a:pt x="1200168" y="169324"/>
                    </a:cubicBezTo>
                    <a:lnTo>
                      <a:pt x="203200" y="169324"/>
                    </a:lnTo>
                    <a:cubicBezTo>
                      <a:pt x="90976" y="169324"/>
                      <a:pt x="0" y="131420"/>
                      <a:pt x="0" y="84662"/>
                    </a:cubicBezTo>
                    <a:cubicBezTo>
                      <a:pt x="0" y="3790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0" y="28575"/>
                <a:ext cx="1403368" cy="140749"/>
              </a:xfrm>
              <a:prstGeom prst="rect">
                <a:avLst/>
              </a:prstGeom>
            </p:spPr>
            <p:txBody>
              <a:bodyPr anchor="ctr" rtlCol="false" tIns="86731" lIns="86731" bIns="86731" rIns="86731"/>
              <a:lstStyle/>
              <a:p>
                <a:pPr algn="ctr">
                  <a:lnSpc>
                    <a:spcPts val="1818"/>
                  </a:lnSpc>
                </a:pP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🫁</a:t>
                </a: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COURS RESPIRATION</a:t>
                </a:r>
              </a:p>
            </p:txBody>
          </p:sp>
        </p:grpSp>
        <p:grpSp>
          <p:nvGrpSpPr>
            <p:cNvPr name="Group 44" id="44"/>
            <p:cNvGrpSpPr/>
            <p:nvPr/>
          </p:nvGrpSpPr>
          <p:grpSpPr>
            <a:xfrm rot="0">
              <a:off x="10477517" y="4721075"/>
              <a:ext cx="4933304" cy="1036377"/>
              <a:chOff x="0" y="0"/>
              <a:chExt cx="1005788" cy="211294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1005788" cy="211294"/>
              </a:xfrm>
              <a:custGeom>
                <a:avLst/>
                <a:gdLst/>
                <a:ahLst/>
                <a:cxnLst/>
                <a:rect r="r" b="b" t="t" l="l"/>
                <a:pathLst>
                  <a:path h="211294" w="1005788">
                    <a:moveTo>
                      <a:pt x="802588" y="0"/>
                    </a:moveTo>
                    <a:cubicBezTo>
                      <a:pt x="914812" y="0"/>
                      <a:pt x="1005788" y="47300"/>
                      <a:pt x="1005788" y="105647"/>
                    </a:cubicBezTo>
                    <a:cubicBezTo>
                      <a:pt x="1005788" y="163994"/>
                      <a:pt x="914812" y="211294"/>
                      <a:pt x="802588" y="211294"/>
                    </a:cubicBezTo>
                    <a:lnTo>
                      <a:pt x="203200" y="211294"/>
                    </a:lnTo>
                    <a:cubicBezTo>
                      <a:pt x="90976" y="211294"/>
                      <a:pt x="0" y="163994"/>
                      <a:pt x="0" y="105647"/>
                    </a:cubicBezTo>
                    <a:cubicBezTo>
                      <a:pt x="0" y="4730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46" id="46"/>
              <p:cNvSpPr txBox="true"/>
              <p:nvPr/>
            </p:nvSpPr>
            <p:spPr>
              <a:xfrm>
                <a:off x="0" y="28575"/>
                <a:ext cx="1005788" cy="182719"/>
              </a:xfrm>
              <a:prstGeom prst="rect">
                <a:avLst/>
              </a:prstGeom>
            </p:spPr>
            <p:txBody>
              <a:bodyPr anchor="ctr" rtlCol="false" tIns="86731" lIns="86731" bIns="86731" rIns="86731"/>
              <a:lstStyle/>
              <a:p>
                <a:pPr algn="ctr">
                  <a:lnSpc>
                    <a:spcPts val="1818"/>
                  </a:lnSpc>
                </a:pP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🧗‍♂️CONFIANCE EN SOIT &amp; AUX AUTRES</a:t>
                </a:r>
              </a:p>
            </p:txBody>
          </p:sp>
        </p:grpSp>
        <p:grpSp>
          <p:nvGrpSpPr>
            <p:cNvPr name="Group 47" id="47"/>
            <p:cNvGrpSpPr/>
            <p:nvPr/>
          </p:nvGrpSpPr>
          <p:grpSpPr>
            <a:xfrm rot="0">
              <a:off x="0" y="5239264"/>
              <a:ext cx="2925864" cy="1030948"/>
              <a:chOff x="0" y="0"/>
              <a:chExt cx="708666" cy="249703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708666" cy="249703"/>
              </a:xfrm>
              <a:custGeom>
                <a:avLst/>
                <a:gdLst/>
                <a:ahLst/>
                <a:cxnLst/>
                <a:rect r="r" b="b" t="t" l="l"/>
                <a:pathLst>
                  <a:path h="249703" w="708666">
                    <a:moveTo>
                      <a:pt x="505466" y="0"/>
                    </a:moveTo>
                    <a:cubicBezTo>
                      <a:pt x="617690" y="0"/>
                      <a:pt x="708666" y="55898"/>
                      <a:pt x="708666" y="124852"/>
                    </a:cubicBezTo>
                    <a:cubicBezTo>
                      <a:pt x="708666" y="193805"/>
                      <a:pt x="617690" y="249703"/>
                      <a:pt x="505466" y="249703"/>
                    </a:cubicBezTo>
                    <a:lnTo>
                      <a:pt x="203200" y="249703"/>
                    </a:lnTo>
                    <a:cubicBezTo>
                      <a:pt x="90976" y="249703"/>
                      <a:pt x="0" y="193805"/>
                      <a:pt x="0" y="124852"/>
                    </a:cubicBezTo>
                    <a:cubicBezTo>
                      <a:pt x="0" y="55898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49" id="49"/>
              <p:cNvSpPr txBox="true"/>
              <p:nvPr/>
            </p:nvSpPr>
            <p:spPr>
              <a:xfrm>
                <a:off x="0" y="28575"/>
                <a:ext cx="708666" cy="221128"/>
              </a:xfrm>
              <a:prstGeom prst="rect">
                <a:avLst/>
              </a:prstGeom>
            </p:spPr>
            <p:txBody>
              <a:bodyPr anchor="ctr" rtlCol="false" tIns="86731" lIns="86731" bIns="86731" rIns="86731"/>
              <a:lstStyle/>
              <a:p>
                <a:pPr algn="ctr">
                  <a:lnSpc>
                    <a:spcPts val="1818"/>
                  </a:lnSpc>
                </a:pP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🤼‍♀️JEUX DE CONTACT🤼‍♂️</a:t>
                </a:r>
              </a:p>
            </p:txBody>
          </p:sp>
        </p:grpSp>
        <p:grpSp>
          <p:nvGrpSpPr>
            <p:cNvPr name="Group 50" id="50"/>
            <p:cNvGrpSpPr/>
            <p:nvPr/>
          </p:nvGrpSpPr>
          <p:grpSpPr>
            <a:xfrm rot="0">
              <a:off x="8766397" y="982563"/>
              <a:ext cx="4100189" cy="1066137"/>
              <a:chOff x="0" y="0"/>
              <a:chExt cx="978950" cy="254548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0" y="0"/>
                <a:ext cx="978950" cy="254548"/>
              </a:xfrm>
              <a:custGeom>
                <a:avLst/>
                <a:gdLst/>
                <a:ahLst/>
                <a:cxnLst/>
                <a:rect r="r" b="b" t="t" l="l"/>
                <a:pathLst>
                  <a:path h="254548" w="978950">
                    <a:moveTo>
                      <a:pt x="775750" y="0"/>
                    </a:moveTo>
                    <a:cubicBezTo>
                      <a:pt x="887974" y="0"/>
                      <a:pt x="978950" y="56982"/>
                      <a:pt x="978950" y="127274"/>
                    </a:cubicBezTo>
                    <a:cubicBezTo>
                      <a:pt x="978950" y="197565"/>
                      <a:pt x="887974" y="254548"/>
                      <a:pt x="775750" y="254548"/>
                    </a:cubicBezTo>
                    <a:lnTo>
                      <a:pt x="203200" y="254548"/>
                    </a:lnTo>
                    <a:cubicBezTo>
                      <a:pt x="90976" y="254548"/>
                      <a:pt x="0" y="197565"/>
                      <a:pt x="0" y="127274"/>
                    </a:cubicBezTo>
                    <a:cubicBezTo>
                      <a:pt x="0" y="5698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52" id="52"/>
              <p:cNvSpPr txBox="true"/>
              <p:nvPr/>
            </p:nvSpPr>
            <p:spPr>
              <a:xfrm>
                <a:off x="0" y="28575"/>
                <a:ext cx="978950" cy="225973"/>
              </a:xfrm>
              <a:prstGeom prst="rect">
                <a:avLst/>
              </a:prstGeom>
            </p:spPr>
            <p:txBody>
              <a:bodyPr anchor="ctr" rtlCol="false" tIns="86731" lIns="86731" bIns="86731" rIns="86731"/>
              <a:lstStyle/>
              <a:p>
                <a:pPr algn="ctr">
                  <a:lnSpc>
                    <a:spcPts val="1818"/>
                  </a:lnSpc>
                </a:pP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🏞️RELAXATION &amp; Méditation🧘‍♂️</a:t>
                </a:r>
              </a:p>
            </p:txBody>
          </p:sp>
        </p:grpSp>
        <p:sp>
          <p:nvSpPr>
            <p:cNvPr name="TextBox 53" id="53"/>
            <p:cNvSpPr txBox="true"/>
            <p:nvPr/>
          </p:nvSpPr>
          <p:spPr>
            <a:xfrm rot="0">
              <a:off x="3684019" y="6480364"/>
              <a:ext cx="2842451" cy="13129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22"/>
                </a:lnSpc>
              </a:pPr>
              <a:r>
                <a:rPr lang="en-US" sz="2944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CONTACT PHYSIQUE</a:t>
              </a:r>
            </a:p>
          </p:txBody>
        </p:sp>
        <p:sp>
          <p:nvSpPr>
            <p:cNvPr name="TextBox 54" id="54"/>
            <p:cNvSpPr txBox="true"/>
            <p:nvPr/>
          </p:nvSpPr>
          <p:spPr>
            <a:xfrm rot="0">
              <a:off x="5370037" y="2757754"/>
              <a:ext cx="3800554" cy="635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22"/>
                </a:lnSpc>
              </a:pPr>
              <a:r>
                <a:rPr lang="en-US" sz="2944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BIEN-ÊTRE</a:t>
              </a:r>
            </a:p>
          </p:txBody>
        </p:sp>
        <p:sp>
          <p:nvSpPr>
            <p:cNvPr name="TextBox 55" id="55"/>
            <p:cNvSpPr txBox="true"/>
            <p:nvPr/>
          </p:nvSpPr>
          <p:spPr>
            <a:xfrm rot="0">
              <a:off x="7796286" y="6386881"/>
              <a:ext cx="3496205" cy="13129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22"/>
                </a:lnSpc>
              </a:pPr>
              <a:r>
                <a:rPr lang="en-US" sz="2944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ÉQUILIBRE &amp; ACROYOGA</a:t>
              </a:r>
            </a:p>
          </p:txBody>
        </p:sp>
        <p:sp>
          <p:nvSpPr>
            <p:cNvPr name="TextBox 56" id="56"/>
            <p:cNvSpPr txBox="true"/>
            <p:nvPr/>
          </p:nvSpPr>
          <p:spPr>
            <a:xfrm rot="0">
              <a:off x="1064148" y="2066510"/>
              <a:ext cx="3860726" cy="4085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06"/>
                </a:lnSpc>
              </a:pPr>
              <a:r>
                <a:rPr lang="en-US" sz="186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🌙 COURS DE YOGA</a:t>
              </a:r>
            </a:p>
          </p:txBody>
        </p:sp>
        <p:grpSp>
          <p:nvGrpSpPr>
            <p:cNvPr name="Group 57" id="57"/>
            <p:cNvGrpSpPr/>
            <p:nvPr/>
          </p:nvGrpSpPr>
          <p:grpSpPr>
            <a:xfrm rot="0">
              <a:off x="9811012" y="2322073"/>
              <a:ext cx="4042701" cy="721862"/>
              <a:chOff x="0" y="0"/>
              <a:chExt cx="979172" cy="174840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979172" cy="174840"/>
              </a:xfrm>
              <a:custGeom>
                <a:avLst/>
                <a:gdLst/>
                <a:ahLst/>
                <a:cxnLst/>
                <a:rect r="r" b="b" t="t" l="l"/>
                <a:pathLst>
                  <a:path h="174840" w="979172">
                    <a:moveTo>
                      <a:pt x="775972" y="0"/>
                    </a:moveTo>
                    <a:cubicBezTo>
                      <a:pt x="888197" y="0"/>
                      <a:pt x="979172" y="39139"/>
                      <a:pt x="979172" y="87420"/>
                    </a:cubicBezTo>
                    <a:cubicBezTo>
                      <a:pt x="979172" y="135701"/>
                      <a:pt x="888197" y="174840"/>
                      <a:pt x="775972" y="174840"/>
                    </a:cubicBezTo>
                    <a:lnTo>
                      <a:pt x="203200" y="174840"/>
                    </a:lnTo>
                    <a:cubicBezTo>
                      <a:pt x="90976" y="174840"/>
                      <a:pt x="0" y="135701"/>
                      <a:pt x="0" y="87420"/>
                    </a:cubicBezTo>
                    <a:cubicBezTo>
                      <a:pt x="0" y="3913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59" id="59"/>
              <p:cNvSpPr txBox="true"/>
              <p:nvPr/>
            </p:nvSpPr>
            <p:spPr>
              <a:xfrm>
                <a:off x="0" y="28575"/>
                <a:ext cx="979172" cy="146265"/>
              </a:xfrm>
              <a:prstGeom prst="rect">
                <a:avLst/>
              </a:prstGeom>
            </p:spPr>
            <p:txBody>
              <a:bodyPr anchor="ctr" rtlCol="false" tIns="86731" lIns="86731" bIns="86731" rIns="86731"/>
              <a:lstStyle/>
              <a:p>
                <a:pPr algn="ctr">
                  <a:lnSpc>
                    <a:spcPts val="1818"/>
                  </a:lnSpc>
                </a:pP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👐</a:t>
                </a:r>
                <a:r>
                  <a:rPr lang="en-US" sz="1800" spc="288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MASSAGE SPA</a:t>
                </a:r>
              </a:p>
            </p:txBody>
          </p:sp>
        </p:grpSp>
      </p:grpSp>
      <p:sp>
        <p:nvSpPr>
          <p:cNvPr name="Freeform 60" id="60"/>
          <p:cNvSpPr/>
          <p:nvPr/>
        </p:nvSpPr>
        <p:spPr>
          <a:xfrm flipH="false" flipV="false" rot="0">
            <a:off x="1796822" y="8608611"/>
            <a:ext cx="1678389" cy="1678389"/>
          </a:xfrm>
          <a:custGeom>
            <a:avLst/>
            <a:gdLst/>
            <a:ahLst/>
            <a:cxnLst/>
            <a:rect r="r" b="b" t="t" l="l"/>
            <a:pathLst>
              <a:path h="1678389" w="1678389">
                <a:moveTo>
                  <a:pt x="0" y="0"/>
                </a:moveTo>
                <a:lnTo>
                  <a:pt x="1678389" y="0"/>
                </a:lnTo>
                <a:lnTo>
                  <a:pt x="1678389" y="1678389"/>
                </a:lnTo>
                <a:lnTo>
                  <a:pt x="0" y="16783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DAGLGWp_ZOU</dc:identifier>
  <dcterms:modified xsi:type="dcterms:W3CDTF">2011-08-01T06:04:30Z</dcterms:modified>
  <cp:revision>1</cp:revision>
  <dc:title>v0.2 - Move | Connect | Play - Team building joyeux des principes du Yoga appliqués à l'entreprise</dc:title>
</cp:coreProperties>
</file>